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8"/>
  </p:notesMasterIdLst>
  <p:sldIdLst>
    <p:sldId id="256" r:id="rId2"/>
    <p:sldId id="328" r:id="rId3"/>
    <p:sldId id="261" r:id="rId4"/>
    <p:sldId id="262" r:id="rId5"/>
    <p:sldId id="263" r:id="rId6"/>
    <p:sldId id="264" r:id="rId7"/>
    <p:sldId id="266" r:id="rId8"/>
    <p:sldId id="267" r:id="rId9"/>
    <p:sldId id="268" r:id="rId10"/>
    <p:sldId id="269" r:id="rId11"/>
    <p:sldId id="270" r:id="rId12"/>
    <p:sldId id="271"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10" r:id="rId47"/>
    <p:sldId id="311" r:id="rId48"/>
    <p:sldId id="312" r:id="rId49"/>
    <p:sldId id="313"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9"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8" r:id="rId77"/>
    <p:sldId id="349" r:id="rId78"/>
    <p:sldId id="294"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09" r:id="rId94"/>
    <p:sldId id="364" r:id="rId95"/>
    <p:sldId id="366" r:id="rId96"/>
    <p:sldId id="367" r:id="rId97"/>
    <p:sldId id="314" r:id="rId98"/>
    <p:sldId id="368"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 id="397" r:id="rId124"/>
    <p:sldId id="398" r:id="rId125"/>
    <p:sldId id="400" r:id="rId126"/>
    <p:sldId id="401" r:id="rId127"/>
    <p:sldId id="402" r:id="rId128"/>
    <p:sldId id="420" r:id="rId129"/>
    <p:sldId id="421" r:id="rId130"/>
    <p:sldId id="422" r:id="rId131"/>
    <p:sldId id="423" r:id="rId132"/>
    <p:sldId id="424" r:id="rId133"/>
    <p:sldId id="425" r:id="rId134"/>
    <p:sldId id="426" r:id="rId135"/>
    <p:sldId id="427" r:id="rId136"/>
    <p:sldId id="428" r:id="rId137"/>
  </p:sldIdLst>
  <p:sldSz cx="12192000" cy="6858000"/>
  <p:notesSz cx="6858000" cy="9144000"/>
  <p:embeddedFontLst>
    <p:embeddedFont>
      <p:font typeface="Calibri" panose="020F0502020204030204" pitchFamily="34" charset="0"/>
      <p:regular r:id="rId139"/>
      <p:bold r:id="rId140"/>
      <p:italic r:id="rId141"/>
      <p:boldItalic r:id="rId142"/>
    </p:embeddedFont>
    <p:embeddedFont>
      <p:font typeface="Comic Sans MS" panose="030F0902030302020204" pitchFamily="66" charset="0"/>
      <p:regular r:id="rId143"/>
    </p:embeddedFont>
    <p:embeddedFont>
      <p:font typeface="Content" panose="020F0502020204030204" pitchFamily="34" charset="0"/>
      <p:regular r:id="rId144"/>
      <p:bold r:id="rId145"/>
      <p:italic r:id="rId146"/>
      <p:boldItalic r:id="rId147"/>
    </p:embeddedFont>
    <p:embeddedFont>
      <p:font typeface="Montserrat" pitchFamily="2" charset="77"/>
      <p:regular r:id="rId148"/>
      <p:bold r:id="rId149"/>
      <p:italic r:id="rId150"/>
      <p:boldItalic r:id="rId151"/>
    </p:embeddedFont>
    <p:embeddedFont>
      <p:font typeface="Raleway" panose="020B0503030101060003" pitchFamily="34" charset="77"/>
      <p:regular r:id="rId152"/>
      <p:bold r:id="rId153"/>
      <p:italic r:id="rId154"/>
      <p:boldItalic r:id="rId155"/>
    </p:embeddedFont>
    <p:embeddedFont>
      <p:font typeface="Roboto" panose="02000000000000000000" pitchFamily="2" charset="0"/>
      <p:regular r:id="rId156"/>
      <p:bold r:id="rId157"/>
      <p:italic r:id="rId158"/>
      <p:boldItalic r:id="rId159"/>
    </p:embeddedFont>
    <p:embeddedFont>
      <p:font typeface="Source Sans Pro" panose="020B0503030403020204" pitchFamily="34" charset="0"/>
      <p:regular r:id="rId160"/>
      <p:bold r:id="rId161"/>
      <p:italic r:id="rId162"/>
      <p:boldItalic r:id="rId163"/>
    </p:embeddedFont>
    <p:embeddedFont>
      <p:font typeface="Source Sans Pro Black" panose="020F0502020204030204" pitchFamily="34" charset="0"/>
      <p:bold r:id="rId164"/>
      <p:italic r:id="rId165"/>
      <p:boldItalic r:id="rId166"/>
    </p:embeddedFont>
    <p:embeddedFont>
      <p:font typeface="Source Sans Pro SemiBold" panose="020F0502020204030204" pitchFamily="34" charset="0"/>
      <p:regular r:id="rId167"/>
      <p:bold r:id="rId168"/>
      <p:italic r:id="rId169"/>
      <p:boldItalic r:id="rId1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22"/>
    <p:restoredTop sz="94766"/>
  </p:normalViewPr>
  <p:slideViewPr>
    <p:cSldViewPr snapToGrid="0">
      <p:cViewPr varScale="1">
        <p:scale>
          <a:sx n="120" d="100"/>
          <a:sy n="120" d="100"/>
        </p:scale>
        <p:origin x="41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59" Type="http://schemas.openxmlformats.org/officeDocument/2006/relationships/font" Target="fonts/font21.fntdata"/><Relationship Id="rId170" Type="http://schemas.openxmlformats.org/officeDocument/2006/relationships/font" Target="fonts/font3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fntdata"/><Relationship Id="rId85" Type="http://schemas.openxmlformats.org/officeDocument/2006/relationships/slide" Target="slides/slide84.xml"/><Relationship Id="rId150" Type="http://schemas.openxmlformats.org/officeDocument/2006/relationships/font" Target="fonts/font12.fntdata"/><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font" Target="fonts/font2.fntdata"/><Relationship Id="rId16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3.fntdata"/><Relationship Id="rId156" Type="http://schemas.openxmlformats.org/officeDocument/2006/relationships/font" Target="fonts/font18.fntdata"/><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font" Target="fonts/font8.fntdata"/><Relationship Id="rId167"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4.fntdata"/><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9.fntdata"/><Relationship Id="rId168"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163" Type="http://schemas.openxmlformats.org/officeDocument/2006/relationships/font" Target="fonts/font2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5.fntdata"/><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5.fntdata"/><Relationship Id="rId148" Type="http://schemas.openxmlformats.org/officeDocument/2006/relationships/font" Target="fonts/font10.fntdata"/><Relationship Id="rId164" Type="http://schemas.openxmlformats.org/officeDocument/2006/relationships/font" Target="fonts/font26.fntdata"/><Relationship Id="rId169"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6.fntdata"/><Relationship Id="rId90" Type="http://schemas.openxmlformats.org/officeDocument/2006/relationships/slide" Target="slides/slide89.xml"/><Relationship Id="rId165" Type="http://schemas.openxmlformats.org/officeDocument/2006/relationships/font" Target="fonts/font2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7.fntdata"/><Relationship Id="rId166"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netflix-techblog/studio-production-data-science-646ee2cc21a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towardsdatascience.com/one-feature-attribution-method-to-supposedly-rule-them-all-shapley-values-f3e04534983d"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linkedin.com/pulse/2018-gartner-hype-cycles-emerging-technologies-data-science-nam-l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40" name="Google Shape;14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u="sng">
                <a:solidFill>
                  <a:schemeClr val="hlink"/>
                </a:solidFill>
                <a:hlinkClick r:id="rId3"/>
              </a:rPr>
              <a:t>https://medium.com/netflix-techblog/studio-production-data-science-646ee2cc21a1</a:t>
            </a:r>
            <a:endParaRPr sz="1200" b="0" i="0" u="none" strike="noStrike" cap="none">
              <a:solidFill>
                <a:schemeClr val="dk1"/>
              </a:solidFill>
              <a:latin typeface="Calibri"/>
              <a:ea typeface="Calibri"/>
              <a:cs typeface="Calibri"/>
              <a:sym typeface="Calibri"/>
            </a:endParaRPr>
          </a:p>
        </p:txBody>
      </p:sp>
      <p:sp>
        <p:nvSpPr>
          <p:cNvPr id="444" name="Google Shape;4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Sam’s email account contains 9671 genuine emails and 329 spam emails.</a:t>
            </a:r>
            <a:endParaRPr/>
          </a:p>
          <a:p>
            <a:pPr marL="0" lvl="0" indent="0" algn="l" rtl="0">
              <a:spcBef>
                <a:spcPts val="0"/>
              </a:spcBef>
              <a:spcAft>
                <a:spcPts val="0"/>
              </a:spcAft>
              <a:buNone/>
            </a:pPr>
            <a:r>
              <a:rPr lang="en-US" sz="1200">
                <a:solidFill>
                  <a:schemeClr val="dk2"/>
                </a:solidFill>
                <a:latin typeface="Montserrat"/>
                <a:ea typeface="Montserrat"/>
                <a:cs typeface="Montserrat"/>
                <a:sym typeface="Montserrat"/>
              </a:rPr>
              <a:t>Let’s build a spam classifier that classifies all emails as genuine</a:t>
            </a:r>
            <a:endParaRPr/>
          </a:p>
        </p:txBody>
      </p:sp>
      <p:sp>
        <p:nvSpPr>
          <p:cNvPr id="1574" name="Google Shape;1574;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29966736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3" name="Google Shape;1613;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7574422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1" name="Google Shape;1621;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There is not much difference between the accuracies of the dumb model and our original model.</a:t>
            </a:r>
            <a:endParaRPr/>
          </a:p>
        </p:txBody>
      </p:sp>
      <p:sp>
        <p:nvSpPr>
          <p:cNvPr id="1622" name="Google Shape;1622;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3522641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3" name="Google Shape;166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28206130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718" name="Google Shape;1718;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extLst>
      <p:ext uri="{BB962C8B-B14F-4D97-AF65-F5344CB8AC3E}">
        <p14:creationId xmlns:p14="http://schemas.microsoft.com/office/powerpoint/2010/main" val="19445724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3" name="Google Shape;1743;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4" name="Google Shape;1744;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5190321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a:p>
        </p:txBody>
      </p:sp>
      <p:sp>
        <p:nvSpPr>
          <p:cNvPr id="1753" name="Google Shape;175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7083932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6" name="Google Shape;1776;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number of correct and incorrect predictions are summarized with count values and broken down by each class.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confusion matrix shows the ways in which your classification model is confused when it makes predictions.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It gives you insight not only into the errors being made by your classifier but more importantly the types of errors that are being made.</a:t>
            </a:r>
            <a:endParaRPr b="0"/>
          </a:p>
        </p:txBody>
      </p:sp>
      <p:sp>
        <p:nvSpPr>
          <p:cNvPr id="1777" name="Google Shape;1777;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4513479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3" name="Google Shape;180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4" name="Google Shape;180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109</a:t>
            </a:fld>
            <a:endParaRPr/>
          </a:p>
        </p:txBody>
      </p:sp>
    </p:spTree>
    <p:extLst>
      <p:ext uri="{BB962C8B-B14F-4D97-AF65-F5344CB8AC3E}">
        <p14:creationId xmlns:p14="http://schemas.microsoft.com/office/powerpoint/2010/main" val="12837675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2" name="Google Shape;1852;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there are three classes,</a:t>
            </a:r>
            <a:endParaRPr/>
          </a:p>
        </p:txBody>
      </p:sp>
      <p:sp>
        <p:nvSpPr>
          <p:cNvPr id="1853" name="Google Shape;1853;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extLst>
      <p:ext uri="{BB962C8B-B14F-4D97-AF65-F5344CB8AC3E}">
        <p14:creationId xmlns:p14="http://schemas.microsoft.com/office/powerpoint/2010/main" val="79151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Put Netflix engineering blog medium(Netflix blog)</a:t>
            </a:r>
            <a:endParaRPr sz="1200" b="0" i="0" u="none" strike="noStrike" cap="none">
              <a:solidFill>
                <a:schemeClr val="dk1"/>
              </a:solidFill>
              <a:latin typeface="Calibri"/>
              <a:ea typeface="Calibri"/>
              <a:cs typeface="Calibri"/>
              <a:sym typeface="Calibri"/>
            </a:endParaRPr>
          </a:p>
        </p:txBody>
      </p:sp>
      <p:sp>
        <p:nvSpPr>
          <p:cNvPr id="462" name="Google Shape;46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876" name="Google Shape;1876;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extLst>
      <p:ext uri="{BB962C8B-B14F-4D97-AF65-F5344CB8AC3E}">
        <p14:creationId xmlns:p14="http://schemas.microsoft.com/office/powerpoint/2010/main" val="12997506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6" name="Google Shape;1916;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Sam’s email account contains 9671 genuine emails and 329 spam emails.</a:t>
            </a:r>
            <a:endParaRPr/>
          </a:p>
          <a:p>
            <a:pPr marL="0" lvl="0" indent="0" algn="l" rtl="0">
              <a:spcBef>
                <a:spcPts val="0"/>
              </a:spcBef>
              <a:spcAft>
                <a:spcPts val="0"/>
              </a:spcAft>
              <a:buNone/>
            </a:pPr>
            <a:r>
              <a:rPr lang="en-US" sz="1200">
                <a:solidFill>
                  <a:schemeClr val="dk2"/>
                </a:solidFill>
                <a:latin typeface="Montserrat"/>
                <a:ea typeface="Montserrat"/>
                <a:cs typeface="Montserrat"/>
                <a:sym typeface="Montserrat"/>
              </a:rPr>
              <a:t>Let’s build a spam classifier that classifies all emails as genuine</a:t>
            </a:r>
            <a:endParaRPr/>
          </a:p>
        </p:txBody>
      </p:sp>
      <p:sp>
        <p:nvSpPr>
          <p:cNvPr id="1917" name="Google Shape;1917;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extLst>
      <p:ext uri="{BB962C8B-B14F-4D97-AF65-F5344CB8AC3E}">
        <p14:creationId xmlns:p14="http://schemas.microsoft.com/office/powerpoint/2010/main" val="30058626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3" name="Google Shape;195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954" name="Google Shape;1954;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extLst>
      <p:ext uri="{BB962C8B-B14F-4D97-AF65-F5344CB8AC3E}">
        <p14:creationId xmlns:p14="http://schemas.microsoft.com/office/powerpoint/2010/main" val="3714449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4" name="Google Shape;1994;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995" name="Google Shape;1995;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extLst>
      <p:ext uri="{BB962C8B-B14F-4D97-AF65-F5344CB8AC3E}">
        <p14:creationId xmlns:p14="http://schemas.microsoft.com/office/powerpoint/2010/main" val="1666369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8" name="Google Shape;2028;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029" name="Google Shape;2029;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a:p>
        </p:txBody>
      </p:sp>
    </p:spTree>
    <p:extLst>
      <p:ext uri="{BB962C8B-B14F-4D97-AF65-F5344CB8AC3E}">
        <p14:creationId xmlns:p14="http://schemas.microsoft.com/office/powerpoint/2010/main" val="6150469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0" name="Google Shape;2060;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extLst>
      <p:ext uri="{BB962C8B-B14F-4D97-AF65-F5344CB8AC3E}">
        <p14:creationId xmlns:p14="http://schemas.microsoft.com/office/powerpoint/2010/main" val="6825113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9" name="Google Shape;2109;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Recall and Precision are disjoint sets of measures.</a:t>
            </a:r>
            <a:endParaRPr>
              <a:latin typeface="Content"/>
              <a:ea typeface="Content"/>
              <a:cs typeface="Content"/>
              <a:sym typeface="Content"/>
            </a:endParaRPr>
          </a:p>
        </p:txBody>
      </p:sp>
      <p:sp>
        <p:nvSpPr>
          <p:cNvPr id="2110" name="Google Shape;2110;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extLst>
      <p:ext uri="{BB962C8B-B14F-4D97-AF65-F5344CB8AC3E}">
        <p14:creationId xmlns:p14="http://schemas.microsoft.com/office/powerpoint/2010/main" val="36208638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5" name="Google Shape;2145;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Recall and Precision are disjoint sets of measures.</a:t>
            </a:r>
            <a:endParaRPr>
              <a:latin typeface="Content"/>
              <a:ea typeface="Content"/>
              <a:cs typeface="Content"/>
              <a:sym typeface="Content"/>
            </a:endParaRPr>
          </a:p>
        </p:txBody>
      </p:sp>
      <p:sp>
        <p:nvSpPr>
          <p:cNvPr id="2146" name="Google Shape;2146;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extLst>
      <p:ext uri="{BB962C8B-B14F-4D97-AF65-F5344CB8AC3E}">
        <p14:creationId xmlns:p14="http://schemas.microsoft.com/office/powerpoint/2010/main" val="38891881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1" name="Google Shape;2181;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ontent"/>
              <a:ea typeface="Content"/>
              <a:cs typeface="Content"/>
              <a:sym typeface="Content"/>
            </a:endParaRPr>
          </a:p>
        </p:txBody>
      </p:sp>
      <p:sp>
        <p:nvSpPr>
          <p:cNvPr id="2182" name="Google Shape;2182;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119</a:t>
            </a:fld>
            <a:endParaRPr/>
          </a:p>
        </p:txBody>
      </p:sp>
    </p:spTree>
    <p:extLst>
      <p:ext uri="{BB962C8B-B14F-4D97-AF65-F5344CB8AC3E}">
        <p14:creationId xmlns:p14="http://schemas.microsoft.com/office/powerpoint/2010/main" val="4987666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6" name="Google Shape;2216;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217" name="Google Shape;2217;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120</a:t>
            </a:fld>
            <a:endParaRPr/>
          </a:p>
        </p:txBody>
      </p:sp>
    </p:spTree>
    <p:extLst>
      <p:ext uri="{BB962C8B-B14F-4D97-AF65-F5344CB8AC3E}">
        <p14:creationId xmlns:p14="http://schemas.microsoft.com/office/powerpoint/2010/main" val="45673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1" name="Google Shape;2261;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262" name="Google Shape;2262;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extLst>
      <p:ext uri="{BB962C8B-B14F-4D97-AF65-F5344CB8AC3E}">
        <p14:creationId xmlns:p14="http://schemas.microsoft.com/office/powerpoint/2010/main" val="35123784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0" name="Google Shape;2310;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311" name="Google Shape;2311;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extLst>
      <p:ext uri="{BB962C8B-B14F-4D97-AF65-F5344CB8AC3E}">
        <p14:creationId xmlns:p14="http://schemas.microsoft.com/office/powerpoint/2010/main" val="41638544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1" name="Google Shape;2361;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2" name="Google Shape;2362;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extLst>
      <p:ext uri="{BB962C8B-B14F-4D97-AF65-F5344CB8AC3E}">
        <p14:creationId xmlns:p14="http://schemas.microsoft.com/office/powerpoint/2010/main" val="17739831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0" name="Google Shape;2370;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Let’s say we searched on Google for “what is precision and recall?” and in less than a minute I have about 12.1 million results.</a:t>
            </a:r>
            <a:endParaRPr/>
          </a:p>
          <a:p>
            <a:pPr marL="0" lvl="0" indent="0" algn="l" rtl="0">
              <a:spcBef>
                <a:spcPts val="0"/>
              </a:spcBef>
              <a:spcAft>
                <a:spcPts val="0"/>
              </a:spcAft>
              <a:buNone/>
            </a:pPr>
            <a:r>
              <a:rPr lang="en-US">
                <a:latin typeface="Content"/>
                <a:ea typeface="Content"/>
                <a:cs typeface="Content"/>
                <a:sym typeface="Content"/>
              </a:rPr>
              <a:t>Let’s say out of these 12.1 million results, the relevant links to my question were about 2 million. Assuming there were also about 6 million more results that were relevant but weren’t returned by Google, for such system we would say that it has a precision of 2M/12.1M and a recall of 2M/8M.</a:t>
            </a:r>
            <a:endParaRPr/>
          </a:p>
        </p:txBody>
      </p:sp>
      <p:sp>
        <p:nvSpPr>
          <p:cNvPr id="2371" name="Google Shape;2371;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124</a:t>
            </a:fld>
            <a:endParaRPr/>
          </a:p>
        </p:txBody>
      </p:sp>
    </p:spTree>
    <p:extLst>
      <p:ext uri="{BB962C8B-B14F-4D97-AF65-F5344CB8AC3E}">
        <p14:creationId xmlns:p14="http://schemas.microsoft.com/office/powerpoint/2010/main" val="13067906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8" name="Google Shape;2408;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9" name="Google Shape;2409;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51012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1" name="Google Shape;2421;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2" name="Google Shape;2422;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7164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6" name="Google Shape;2436;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7" name="Google Shape;2437;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10423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8" name="Google Shape;269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John goes to a bank for a car loan. But his loan application gets rejected.</a:t>
            </a:r>
            <a:endParaRPr/>
          </a:p>
          <a:p>
            <a:pPr marL="0" lvl="0" indent="0" algn="l" rtl="0">
              <a:spcBef>
                <a:spcPts val="0"/>
              </a:spcBef>
              <a:spcAft>
                <a:spcPts val="0"/>
              </a:spcAft>
              <a:buNone/>
            </a:pPr>
            <a:r>
              <a:rPr lang="en-US"/>
              <a:t>He wants to speak to the manager who just replies that it is just an output of ML model and he cant explain why?</a:t>
            </a:r>
            <a:endParaRPr/>
          </a:p>
        </p:txBody>
      </p:sp>
      <p:sp>
        <p:nvSpPr>
          <p:cNvPr id="2699" name="Google Shape;269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7030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3" name="Google Shape;2713;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4" name="Google Shape;2714;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24639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8" name="Google Shape;2728;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manager has an explainer which can explain that the model rejected the application due to poor credit score.</a:t>
            </a:r>
            <a:endParaRPr/>
          </a:p>
        </p:txBody>
      </p:sp>
      <p:sp>
        <p:nvSpPr>
          <p:cNvPr id="2729" name="Google Shape;2729;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063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4" name="Google Shape;2744;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5" name="Google Shape;2745;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7449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6" name="Google Shape;2756;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https://towardsdatascience.com/one-feature-attribution-method-to-supposedly-rule-them-all-shapley-values-f3e04534983d</a:t>
            </a:r>
            <a:endParaRPr/>
          </a:p>
        </p:txBody>
      </p:sp>
      <p:sp>
        <p:nvSpPr>
          <p:cNvPr id="2757" name="Google Shape;2757;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75126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9" name="Google Shape;2769;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0" name="Google Shape;2770;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66150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4" name="Google Shape;2784;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5" name="Google Shape;2785;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91669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2" name="Google Shape;2802;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Glucose is linearly correlated with overall prediction</a:t>
            </a:r>
            <a:endParaRPr/>
          </a:p>
          <a:p>
            <a:pPr marL="0" lvl="0" indent="0" algn="l" rtl="0">
              <a:spcBef>
                <a:spcPts val="0"/>
              </a:spcBef>
              <a:spcAft>
                <a:spcPts val="0"/>
              </a:spcAft>
              <a:buNone/>
            </a:pPr>
            <a:r>
              <a:rPr lang="en-US"/>
              <a:t>** Ideally red and blue should be separate</a:t>
            </a:r>
            <a:endParaRPr/>
          </a:p>
          <a:p>
            <a:pPr marL="0" lvl="0" indent="0" algn="l" rtl="0">
              <a:spcBef>
                <a:spcPts val="0"/>
              </a:spcBef>
              <a:spcAft>
                <a:spcPts val="0"/>
              </a:spcAft>
              <a:buNone/>
            </a:pPr>
            <a:r>
              <a:rPr lang="en-US"/>
              <a:t>** This is a single conclusion but not very accurate. We need to look at the importance of other features as well. Additive conclusion</a:t>
            </a:r>
            <a:endParaRPr/>
          </a:p>
        </p:txBody>
      </p:sp>
      <p:sp>
        <p:nvSpPr>
          <p:cNvPr id="2803" name="Google Shape;2803;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07823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6" name="Google Shape;2816;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7" name="Google Shape;2817;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1156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**new venn diagram to be added (ask Lavi)</a:t>
            </a:r>
            <a:endParaRPr/>
          </a:p>
        </p:txBody>
      </p:sp>
      <p:sp>
        <p:nvSpPr>
          <p:cNvPr id="591" name="Google Shape;59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5" name="Google Shape;25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u="sng">
                <a:solidFill>
                  <a:schemeClr val="hlink"/>
                </a:solidFill>
                <a:hlinkClick r:id="rId3"/>
              </a:rPr>
              <a:t>https://www.linkedin.com/pulse/2018-gartner-hype-cycles-emerging-technologies-data-science-nam-le/</a:t>
            </a:r>
            <a:endParaRPr/>
          </a:p>
        </p:txBody>
      </p:sp>
      <p:sp>
        <p:nvSpPr>
          <p:cNvPr id="634" name="Google Shape;63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51" name="Google Shape;65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82" name="Google Shape;68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00" name="Google Shape;700;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18" name="Google Shape;71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50" name="Google Shape;75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67" name="Google Shape;76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0" name="Google Shape;28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 name="Google Shape;91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https://www.youtube.com/watch?v=gn4nRCC9TwQ</a:t>
            </a:r>
            <a:endParaRPr/>
          </a:p>
          <a:p>
            <a:pPr marL="0" marR="0" lvl="0" indent="0" algn="l" rtl="0">
              <a:lnSpc>
                <a:spcPct val="100000"/>
              </a:lnSpc>
              <a:spcBef>
                <a:spcPts val="0"/>
              </a:spcBef>
              <a:spcAft>
                <a:spcPts val="0"/>
              </a:spcAft>
              <a:buClr>
                <a:schemeClr val="dk1"/>
              </a:buClr>
              <a:buSzPts val="1200"/>
              <a:buFont typeface="Arial"/>
              <a:buNone/>
            </a:pPr>
            <a:r>
              <a:rPr lang="en-IN" sz="1200" b="0" i="0">
                <a:solidFill>
                  <a:schemeClr val="dk1"/>
                </a:solidFill>
                <a:latin typeface="Arial"/>
                <a:ea typeface="Arial"/>
                <a:cs typeface="Arial"/>
                <a:sym typeface="Arial"/>
              </a:rPr>
              <a:t>Google's DeepMind AI just taught itself to walk</a:t>
            </a:r>
            <a:endParaRPr/>
          </a:p>
          <a:p>
            <a:pPr marL="457200" marR="0" lvl="0" indent="-228600" algn="l" rtl="0">
              <a:lnSpc>
                <a:spcPct val="100000"/>
              </a:lnSpc>
              <a:spcBef>
                <a:spcPts val="0"/>
              </a:spcBef>
              <a:spcAft>
                <a:spcPts val="0"/>
              </a:spcAft>
              <a:buSzPts val="1400"/>
              <a:buNone/>
            </a:pPr>
            <a:endParaRPr/>
          </a:p>
        </p:txBody>
      </p:sp>
      <p:sp>
        <p:nvSpPr>
          <p:cNvPr id="956" name="Google Shape;95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5" name="Google Shape;30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Through data science flight delays can be predicted using historical data</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Dynamic pricing of flights also depend on various external factors like day of booking, how close it is to the departure date, seasonal cycles and so on</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Optimize airline routes using machine learning</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Improve customer loyalty by offering targeted flight promotional offers</a:t>
            </a:r>
            <a:endParaRPr>
              <a:latin typeface="Arial"/>
              <a:ea typeface="Arial"/>
              <a:cs typeface="Arial"/>
              <a:sym typeface="Arial"/>
            </a:endParaRPr>
          </a:p>
        </p:txBody>
      </p:sp>
      <p:sp>
        <p:nvSpPr>
          <p:cNvPr id="996" name="Google Shape;99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4" name="Google Shape;103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2" name="Google Shape;107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73" name="Google Shape;1073;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6" name="Google Shape;112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**add updated (ask Lavi)</a:t>
            </a:r>
            <a:endParaRPr/>
          </a:p>
        </p:txBody>
      </p:sp>
      <p:sp>
        <p:nvSpPr>
          <p:cNvPr id="1127" name="Google Shape;1127;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3" name="Google Shape;11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**add updated (ask Lavi)</a:t>
            </a:r>
            <a:endParaRPr/>
          </a:p>
        </p:txBody>
      </p:sp>
      <p:sp>
        <p:nvSpPr>
          <p:cNvPr id="1184" name="Google Shape;118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7" name="Google Shape;121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30" name="Google Shape;33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3" name="Google Shape;13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2" name="Google Shape;135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0" name="Google Shape;136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9" name="Google Shape;1379;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SzPts val="1400"/>
              <a:buFont typeface="Arial"/>
              <a:buChar char="•"/>
            </a:pPr>
            <a:r>
              <a:rPr lang="en-IN" sz="1200"/>
              <a:t>torm with management and showcase the benefit the analysis and models bring to the plate.</a:t>
            </a:r>
            <a:endParaRPr/>
          </a:p>
          <a:p>
            <a:pPr marL="285750" lvl="0" indent="-196850" algn="l" rtl="0">
              <a:lnSpc>
                <a:spcPct val="100000"/>
              </a:lnSpc>
              <a:spcBef>
                <a:spcPts val="0"/>
              </a:spcBef>
              <a:spcAft>
                <a:spcPts val="0"/>
              </a:spcAft>
              <a:buSzPts val="1400"/>
              <a:buFont typeface="Arial"/>
              <a:buNone/>
            </a:pPr>
            <a:endParaRPr sz="1200"/>
          </a:p>
          <a:p>
            <a:pPr marL="457200" marR="0" lvl="0" indent="-228600" algn="l" rtl="0">
              <a:lnSpc>
                <a:spcPct val="100000"/>
              </a:lnSpc>
              <a:spcBef>
                <a:spcPts val="0"/>
              </a:spcBef>
              <a:spcAft>
                <a:spcPts val="0"/>
              </a:spcAft>
              <a:buSzPts val="1400"/>
              <a:buNone/>
            </a:pPr>
            <a:endParaRPr/>
          </a:p>
        </p:txBody>
      </p:sp>
      <p:sp>
        <p:nvSpPr>
          <p:cNvPr id="1403" name="Google Shape;14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68" name="Google Shape;36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2" name="Google Shape;141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 Add model explanation,model production</a:t>
            </a:r>
            <a:endParaRPr/>
          </a:p>
        </p:txBody>
      </p:sp>
      <p:sp>
        <p:nvSpPr>
          <p:cNvPr id="1413" name="Google Shape;141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6" name="Google Shape;143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None/>
            </a:pPr>
            <a:r>
              <a:rPr lang="en-US"/>
              <a:t>Machine learning is the process wherein machines learn by examples ,experience and discovery through DATA.</a:t>
            </a:r>
            <a:endParaRPr/>
          </a:p>
        </p:txBody>
      </p:sp>
      <p:sp>
        <p:nvSpPr>
          <p:cNvPr id="476" name="Google Shape;47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086141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3000416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Machine learning is the process wherein machines learn by examples ,experience and discovery through DATA.</a:t>
            </a:r>
            <a:endParaRPr/>
          </a:p>
        </p:txBody>
      </p:sp>
      <p:sp>
        <p:nvSpPr>
          <p:cNvPr id="622" name="Google Shape;622;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17144717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1853046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580002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10209210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4062852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58530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87" name="Google Shape;38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Try to have more meaningful representation such as highlight an actual data set and show which point is which part</a:t>
            </a:r>
            <a:endParaRPr/>
          </a:p>
        </p:txBody>
      </p:sp>
      <p:sp>
        <p:nvSpPr>
          <p:cNvPr id="711" name="Google Shape;71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4193574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6849021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20197636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2319988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3265605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change images for both usupervised and reinforcement</a:t>
            </a:r>
            <a:endParaRPr/>
          </a:p>
        </p:txBody>
      </p:sp>
      <p:sp>
        <p:nvSpPr>
          <p:cNvPr id="835" name="Google Shape;83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76</a:t>
            </a:fld>
            <a:endParaRPr>
              <a:solidFill>
                <a:srgbClr val="000000"/>
              </a:solidFill>
            </a:endParaRPr>
          </a:p>
        </p:txBody>
      </p:sp>
    </p:spTree>
    <p:extLst>
      <p:ext uri="{BB962C8B-B14F-4D97-AF65-F5344CB8AC3E}">
        <p14:creationId xmlns:p14="http://schemas.microsoft.com/office/powerpoint/2010/main" val="878350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7" name="Google Shape;857;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3492092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22000026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2231694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220625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let us start with</a:t>
            </a:r>
            <a:endParaRPr sz="1200" b="0" i="0" u="none" strike="noStrike" cap="none">
              <a:solidFill>
                <a:schemeClr val="dk1"/>
              </a:solidFill>
              <a:latin typeface="Calibri"/>
              <a:ea typeface="Calibri"/>
              <a:cs typeface="Calibri"/>
              <a:sym typeface="Calibri"/>
            </a:endParaRPr>
          </a:p>
        </p:txBody>
      </p:sp>
      <p:sp>
        <p:nvSpPr>
          <p:cNvPr id="406" name="Google Shape;4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33824824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290078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488374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3" name="Google Shape;1083;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22871835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21911150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Google Shape;113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Categorization of news articles on Google news.</a:t>
            </a:r>
            <a:endParaRPr/>
          </a:p>
          <a:p>
            <a:pPr marL="0" lvl="0" indent="0" algn="l" rtl="0">
              <a:spcBef>
                <a:spcPts val="0"/>
              </a:spcBef>
              <a:spcAft>
                <a:spcPts val="0"/>
              </a:spcAft>
              <a:buNone/>
            </a:pPr>
            <a:endParaRPr/>
          </a:p>
        </p:txBody>
      </p:sp>
      <p:sp>
        <p:nvSpPr>
          <p:cNvPr id="1137" name="Google Shape;113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600889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8846311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41479080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2068262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7" name="Google Shape;123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297788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let us start with</a:t>
            </a:r>
            <a:endParaRPr sz="1200" b="0" i="0" u="none" strike="noStrike" cap="none">
              <a:solidFill>
                <a:schemeClr val="dk1"/>
              </a:solidFill>
              <a:latin typeface="Calibri"/>
              <a:ea typeface="Calibri"/>
              <a:cs typeface="Calibri"/>
              <a:sym typeface="Calibri"/>
            </a:endParaRPr>
          </a:p>
        </p:txBody>
      </p:sp>
      <p:sp>
        <p:nvSpPr>
          <p:cNvPr id="425" name="Google Shape;42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5" name="Google Shape;1255;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6" name="Google Shape;125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26521555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8752445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32590224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4" name="Google Shape;1334;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1754662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2" name="Google Shape;139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3" name="Google Shape;1393;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9895941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8" name="Google Shape;140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a:latin typeface="Arial"/>
                <a:ea typeface="Arial"/>
                <a:cs typeface="Arial"/>
                <a:sym typeface="Arial"/>
              </a:rPr>
              <a:t>To calculate MAE;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calculate the absolute difference between original and predicted value.</a:t>
            </a:r>
            <a:endParaRPr/>
          </a:p>
          <a:p>
            <a:pPr marL="0" lvl="0" indent="0" algn="l" rtl="0">
              <a:spcBef>
                <a:spcPts val="0"/>
              </a:spcBef>
              <a:spcAft>
                <a:spcPts val="0"/>
              </a:spcAft>
              <a:buNone/>
            </a:pPr>
            <a:r>
              <a:rPr lang="en-US"/>
              <a:t>Sum all the errors</a:t>
            </a:r>
            <a:endParaRPr/>
          </a:p>
          <a:p>
            <a:pPr marL="0" lvl="0" indent="0" algn="l" rtl="0">
              <a:spcBef>
                <a:spcPts val="0"/>
              </a:spcBef>
              <a:spcAft>
                <a:spcPts val="0"/>
              </a:spcAft>
              <a:buNone/>
            </a:pPr>
            <a:r>
              <a:rPr lang="en-US"/>
              <a:t>Divide by the total number of observations</a:t>
            </a:r>
            <a:endParaRPr/>
          </a:p>
        </p:txBody>
      </p:sp>
      <p:sp>
        <p:nvSpPr>
          <p:cNvPr id="1409" name="Google Shape;1409;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11358842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latin typeface="Arial"/>
                <a:ea typeface="Arial"/>
                <a:cs typeface="Arial"/>
                <a:sym typeface="Arial"/>
              </a:rPr>
              <a:t> To calculate MSE;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calculate the square of the difference between original and predicted value.</a:t>
            </a:r>
            <a:endParaRPr/>
          </a:p>
          <a:p>
            <a:pPr marL="0" lvl="0" indent="0" algn="l" rtl="0">
              <a:spcBef>
                <a:spcPts val="0"/>
              </a:spcBef>
              <a:spcAft>
                <a:spcPts val="0"/>
              </a:spcAft>
              <a:buNone/>
            </a:pPr>
            <a:r>
              <a:rPr lang="en-US"/>
              <a:t>Sum all the squared errors</a:t>
            </a:r>
            <a:endParaRPr/>
          </a:p>
          <a:p>
            <a:pPr marL="0" lvl="0" indent="0" algn="l" rtl="0">
              <a:spcBef>
                <a:spcPts val="0"/>
              </a:spcBef>
              <a:spcAft>
                <a:spcPts val="0"/>
              </a:spcAft>
              <a:buNone/>
            </a:pPr>
            <a:r>
              <a:rPr lang="en-US"/>
              <a:t>Divide by the total number of observations</a:t>
            </a:r>
            <a:endParaRPr/>
          </a:p>
          <a:p>
            <a:pPr marL="0" lvl="0" indent="0" algn="l" rtl="0">
              <a:spcBef>
                <a:spcPts val="0"/>
              </a:spcBef>
              <a:spcAft>
                <a:spcPts val="0"/>
              </a:spcAft>
              <a:buNone/>
            </a:pP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Each error is squared- </a:t>
            </a:r>
            <a:r>
              <a:rPr lang="en-US" sz="1200">
                <a:solidFill>
                  <a:srgbClr val="C00000"/>
                </a:solidFill>
                <a:latin typeface="Arial"/>
                <a:ea typeface="Arial"/>
                <a:cs typeface="Arial"/>
                <a:sym typeface="Arial"/>
              </a:rPr>
              <a:t>(yi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a:t>
            </a:r>
            <a:endParaRPr/>
          </a:p>
          <a:p>
            <a:pPr marL="0" lvl="0" indent="0" algn="l" rtl="0">
              <a:spcBef>
                <a:spcPts val="0"/>
              </a:spcBef>
              <a:spcAft>
                <a:spcPts val="0"/>
              </a:spcAft>
              <a:buNone/>
            </a:pPr>
            <a:endParaRPr sz="1200" baseline="30000">
              <a:solidFill>
                <a:srgbClr val="C00000"/>
              </a:solidFill>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Find the sum of each squared error- </a:t>
            </a:r>
            <a:r>
              <a:rPr lang="en-US" sz="1200">
                <a:solidFill>
                  <a:srgbClr val="C00000"/>
                </a:solidFill>
                <a:latin typeface="Arial"/>
                <a:ea typeface="Arial"/>
                <a:cs typeface="Arial"/>
                <a:sym typeface="Arial"/>
              </a:rPr>
              <a:t>∑ (yi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a:t>
            </a:r>
            <a:endParaRPr/>
          </a:p>
          <a:p>
            <a:pPr marL="0" lvl="0" indent="0" algn="l" rtl="0">
              <a:spcBef>
                <a:spcPts val="0"/>
              </a:spcBef>
              <a:spcAft>
                <a:spcPts val="0"/>
              </a:spcAft>
              <a:buNone/>
            </a:pPr>
            <a:endParaRPr sz="1200">
              <a:solidFill>
                <a:srgbClr val="C00000"/>
              </a:solidFill>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Find mean by dividing the sum with no. of observations(n)- </a:t>
            </a:r>
            <a:r>
              <a:rPr lang="en-US" sz="1200">
                <a:solidFill>
                  <a:srgbClr val="C00000"/>
                </a:solidFill>
                <a:latin typeface="Arial"/>
                <a:ea typeface="Arial"/>
                <a:cs typeface="Arial"/>
                <a:sym typeface="Arial"/>
              </a:rPr>
              <a:t>∑ (yi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/n.</a:t>
            </a:r>
            <a:endParaRPr/>
          </a:p>
        </p:txBody>
      </p:sp>
      <p:sp>
        <p:nvSpPr>
          <p:cNvPr id="1425" name="Google Shape;1425;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28919312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0" name="Google Shape;14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 To calculate RMSE; </a:t>
            </a:r>
            <a:endParaRPr/>
          </a:p>
          <a:p>
            <a:pPr marL="0" lvl="0" indent="0" algn="l" rtl="0">
              <a:spcBef>
                <a:spcPts val="0"/>
              </a:spcBef>
              <a:spcAft>
                <a:spcPts val="0"/>
              </a:spcAft>
              <a:buNone/>
            </a:pPr>
            <a:endParaRPr b="1"/>
          </a:p>
          <a:p>
            <a:pPr marL="0" lvl="0" indent="0" algn="l" rtl="0">
              <a:spcBef>
                <a:spcPts val="0"/>
              </a:spcBef>
              <a:spcAft>
                <a:spcPts val="0"/>
              </a:spcAft>
              <a:buNone/>
            </a:pPr>
            <a:r>
              <a:rPr lang="en-US"/>
              <a:t>First calculate the square of the difference between original and predicted value.</a:t>
            </a:r>
            <a:endParaRPr/>
          </a:p>
          <a:p>
            <a:pPr marL="0" lvl="0" indent="0" algn="l" rtl="0">
              <a:spcBef>
                <a:spcPts val="0"/>
              </a:spcBef>
              <a:spcAft>
                <a:spcPts val="0"/>
              </a:spcAft>
              <a:buNone/>
            </a:pPr>
            <a:r>
              <a:rPr lang="en-US"/>
              <a:t>Sum all the squared errors</a:t>
            </a:r>
            <a:endParaRPr/>
          </a:p>
          <a:p>
            <a:pPr marL="0" lvl="0" indent="0" algn="l" rtl="0">
              <a:spcBef>
                <a:spcPts val="0"/>
              </a:spcBef>
              <a:spcAft>
                <a:spcPts val="0"/>
              </a:spcAft>
              <a:buNone/>
            </a:pPr>
            <a:r>
              <a:rPr lang="en-US"/>
              <a:t>Divide by the total number of observations</a:t>
            </a:r>
            <a:endParaRPr/>
          </a:p>
          <a:p>
            <a:pPr marL="0" lvl="0" indent="0" algn="l" rtl="0">
              <a:spcBef>
                <a:spcPts val="0"/>
              </a:spcBef>
              <a:spcAft>
                <a:spcPts val="0"/>
              </a:spcAft>
              <a:buNone/>
            </a:pPr>
            <a:r>
              <a:rPr lang="en-US"/>
              <a:t>Find the square root of the resulting value</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285750" lvl="0" indent="-285750" algn="l" rtl="0">
              <a:spcBef>
                <a:spcPts val="0"/>
              </a:spcBef>
              <a:spcAft>
                <a:spcPts val="0"/>
              </a:spcAft>
              <a:buClr>
                <a:schemeClr val="dk1"/>
              </a:buClr>
              <a:buSzPts val="1200"/>
              <a:buFont typeface="Arial"/>
              <a:buChar char="•"/>
            </a:pPr>
            <a:r>
              <a:rPr lang="en-US"/>
              <a:t>Each error is squared- </a:t>
            </a:r>
            <a:r>
              <a:rPr lang="en-US" sz="1400">
                <a:solidFill>
                  <a:srgbClr val="C00000"/>
                </a:solidFill>
              </a:rPr>
              <a:t>(yi – ŷ)</a:t>
            </a:r>
            <a:r>
              <a:rPr lang="en-US" sz="1400" baseline="30000">
                <a:solidFill>
                  <a:srgbClr val="C00000"/>
                </a:solidFill>
              </a:rPr>
              <a:t>2</a:t>
            </a:r>
            <a:r>
              <a:rPr lang="en-US" sz="1400">
                <a:solidFill>
                  <a:srgbClr val="C00000"/>
                </a:solidFill>
              </a:rPr>
              <a:t>.</a:t>
            </a:r>
            <a:endParaRPr/>
          </a:p>
          <a:p>
            <a:pPr marL="0" lvl="0" indent="0" algn="l" rtl="0">
              <a:spcBef>
                <a:spcPts val="0"/>
              </a:spcBef>
              <a:spcAft>
                <a:spcPts val="0"/>
              </a:spcAft>
              <a:buNone/>
            </a:pPr>
            <a:endParaRPr sz="1400" baseline="30000">
              <a:solidFill>
                <a:srgbClr val="C00000"/>
              </a:solidFill>
            </a:endParaRPr>
          </a:p>
          <a:p>
            <a:pPr marL="285750" lvl="0" indent="-285750" algn="l" rtl="0">
              <a:spcBef>
                <a:spcPts val="0"/>
              </a:spcBef>
              <a:spcAft>
                <a:spcPts val="0"/>
              </a:spcAft>
              <a:buClr>
                <a:schemeClr val="dk1"/>
              </a:buClr>
              <a:buSzPts val="1200"/>
              <a:buFont typeface="Arial"/>
              <a:buChar char="•"/>
            </a:pPr>
            <a:r>
              <a:rPr lang="en-US"/>
              <a:t>Find the sum of each squared error- </a:t>
            </a:r>
            <a:r>
              <a:rPr lang="en-US" sz="1400">
                <a:solidFill>
                  <a:srgbClr val="C00000"/>
                </a:solidFill>
              </a:rPr>
              <a:t>∑ (yi – ŷ)</a:t>
            </a:r>
            <a:r>
              <a:rPr lang="en-US" sz="1400" baseline="30000">
                <a:solidFill>
                  <a:srgbClr val="C00000"/>
                </a:solidFill>
              </a:rPr>
              <a:t>2</a:t>
            </a:r>
            <a:r>
              <a:rPr lang="en-US" sz="1400">
                <a:solidFill>
                  <a:srgbClr val="C00000"/>
                </a:solidFill>
              </a:rPr>
              <a:t>.</a:t>
            </a:r>
            <a:endParaRPr/>
          </a:p>
          <a:p>
            <a:pPr marL="0" lvl="0" indent="0" algn="l" rtl="0">
              <a:spcBef>
                <a:spcPts val="0"/>
              </a:spcBef>
              <a:spcAft>
                <a:spcPts val="0"/>
              </a:spcAft>
              <a:buNone/>
            </a:pPr>
            <a:endParaRPr sz="1400">
              <a:solidFill>
                <a:srgbClr val="C00000"/>
              </a:solidFill>
            </a:endParaRPr>
          </a:p>
          <a:p>
            <a:pPr marL="285750" lvl="0" indent="-285750" algn="l" rtl="0">
              <a:spcBef>
                <a:spcPts val="0"/>
              </a:spcBef>
              <a:spcAft>
                <a:spcPts val="0"/>
              </a:spcAft>
              <a:buClr>
                <a:schemeClr val="dk1"/>
              </a:buClr>
              <a:buSzPts val="1200"/>
              <a:buFont typeface="Arial"/>
              <a:buChar char="•"/>
            </a:pPr>
            <a:r>
              <a:rPr lang="en-US"/>
              <a:t>Find mean by dividing the sum with no. of observations(n)- </a:t>
            </a:r>
            <a:r>
              <a:rPr lang="en-US" sz="1400">
                <a:solidFill>
                  <a:srgbClr val="C00000"/>
                </a:solidFill>
              </a:rPr>
              <a:t>∑ (yi – ŷ)</a:t>
            </a:r>
            <a:r>
              <a:rPr lang="en-US" sz="1400" baseline="30000">
                <a:solidFill>
                  <a:srgbClr val="C00000"/>
                </a:solidFill>
              </a:rPr>
              <a:t>2</a:t>
            </a:r>
            <a:r>
              <a:rPr lang="en-US" sz="1400">
                <a:solidFill>
                  <a:srgbClr val="C00000"/>
                </a:solidFill>
              </a:rPr>
              <a:t>/n</a:t>
            </a:r>
            <a:r>
              <a:rPr lang="en-US">
                <a:solidFill>
                  <a:srgbClr val="C00000"/>
                </a:solidFill>
              </a:rPr>
              <a:t>.</a:t>
            </a:r>
            <a:endParaRPr/>
          </a:p>
          <a:p>
            <a:pPr marL="0" lvl="0" indent="0" algn="l" rtl="0">
              <a:spcBef>
                <a:spcPts val="0"/>
              </a:spcBef>
              <a:spcAft>
                <a:spcPts val="0"/>
              </a:spcAft>
              <a:buNone/>
            </a:pPr>
            <a:endParaRPr>
              <a:solidFill>
                <a:srgbClr val="C00000"/>
              </a:solidFill>
            </a:endParaRPr>
          </a:p>
          <a:p>
            <a:pPr marL="285750" lvl="0" indent="-285750" algn="l" rtl="0">
              <a:spcBef>
                <a:spcPts val="0"/>
              </a:spcBef>
              <a:spcAft>
                <a:spcPts val="0"/>
              </a:spcAft>
              <a:buClr>
                <a:schemeClr val="dk1"/>
              </a:buClr>
              <a:buSzPts val="1200"/>
              <a:buFont typeface="Arial"/>
              <a:buChar char="•"/>
            </a:pPr>
            <a:r>
              <a:rPr lang="en-US"/>
              <a:t>Finally find the root-  </a:t>
            </a:r>
            <a:r>
              <a:rPr lang="en-US">
                <a:solidFill>
                  <a:srgbClr val="C00000"/>
                </a:solidFill>
              </a:rPr>
              <a:t>√ ∑ (yi – ŷ)</a:t>
            </a:r>
            <a:r>
              <a:rPr lang="en-US" baseline="30000">
                <a:solidFill>
                  <a:srgbClr val="C00000"/>
                </a:solidFill>
              </a:rPr>
              <a:t>2</a:t>
            </a:r>
            <a:r>
              <a:rPr lang="en-US">
                <a:solidFill>
                  <a:srgbClr val="C00000"/>
                </a:solidFill>
              </a:rPr>
              <a:t>/n.</a:t>
            </a:r>
            <a:endParaRPr/>
          </a:p>
        </p:txBody>
      </p:sp>
      <p:sp>
        <p:nvSpPr>
          <p:cNvPr id="1441" name="Google Shape;14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31418425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4" name="Google Shape;1514;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19513749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5" name="Google Shape;153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536" name="Google Shape;1536;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extLst>
      <p:ext uri="{BB962C8B-B14F-4D97-AF65-F5344CB8AC3E}">
        <p14:creationId xmlns:p14="http://schemas.microsoft.com/office/powerpoint/2010/main" val="5440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 name="Google Shape;47;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3" name="Google Shape;53;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Google Shape;54;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6" name="Google Shape;56;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7" name="Google Shape;67;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Google Shape;68;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4" name="Google Shape;74;p1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6" name="Google Shape;7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1" name="Google Shape;81;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7" name="Google Shape;87;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9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9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9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97"/>
        <p:cNvGrpSpPr/>
        <p:nvPr/>
      </p:nvGrpSpPr>
      <p:grpSpPr>
        <a:xfrm>
          <a:off x="0" y="0"/>
          <a:ext cx="0" cy="0"/>
          <a:chOff x="0" y="0"/>
          <a:chExt cx="0" cy="0"/>
        </a:xfrm>
      </p:grpSpPr>
      <p:sp>
        <p:nvSpPr>
          <p:cNvPr id="98" name="Google Shape;98;p26"/>
          <p:cNvSpPr>
            <a:spLocks noGrp="1"/>
          </p:cNvSpPr>
          <p:nvPr>
            <p:ph type="pic" idx="2"/>
          </p:nvPr>
        </p:nvSpPr>
        <p:spPr>
          <a:xfrm>
            <a:off x="4487453"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02" name="Google Shape;102;p26"/>
          <p:cNvSpPr>
            <a:spLocks noGrp="1"/>
          </p:cNvSpPr>
          <p:nvPr>
            <p:ph type="pic" idx="3"/>
          </p:nvPr>
        </p:nvSpPr>
        <p:spPr>
          <a:xfrm>
            <a:off x="1044239"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6"/>
          <p:cNvSpPr>
            <a:spLocks noGrp="1"/>
          </p:cNvSpPr>
          <p:nvPr>
            <p:ph type="pic" idx="4"/>
          </p:nvPr>
        </p:nvSpPr>
        <p:spPr>
          <a:xfrm>
            <a:off x="4487452"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26"/>
          <p:cNvSpPr>
            <a:spLocks noGrp="1"/>
          </p:cNvSpPr>
          <p:nvPr>
            <p:ph type="pic" idx="5"/>
          </p:nvPr>
        </p:nvSpPr>
        <p:spPr>
          <a:xfrm>
            <a:off x="7930668"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26"/>
          <p:cNvSpPr>
            <a:spLocks noGrp="1"/>
          </p:cNvSpPr>
          <p:nvPr>
            <p:ph type="pic" idx="6"/>
          </p:nvPr>
        </p:nvSpPr>
        <p:spPr>
          <a:xfrm>
            <a:off x="7930667"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26"/>
          <p:cNvSpPr>
            <a:spLocks noGrp="1"/>
          </p:cNvSpPr>
          <p:nvPr>
            <p:ph type="pic" idx="7"/>
          </p:nvPr>
        </p:nvSpPr>
        <p:spPr>
          <a:xfrm>
            <a:off x="1044238"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07"/>
        <p:cNvGrpSpPr/>
        <p:nvPr/>
      </p:nvGrpSpPr>
      <p:grpSpPr>
        <a:xfrm>
          <a:off x="0" y="0"/>
          <a:ext cx="0" cy="0"/>
          <a:chOff x="0" y="0"/>
          <a:chExt cx="0" cy="0"/>
        </a:xfrm>
      </p:grpSpPr>
      <p:sp>
        <p:nvSpPr>
          <p:cNvPr id="108" name="Google Shape;10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1" name="Google Shape;111;p27"/>
          <p:cNvSpPr>
            <a:spLocks noGrp="1"/>
          </p:cNvSpPr>
          <p:nvPr>
            <p:ph type="pic" idx="2"/>
          </p:nvPr>
        </p:nvSpPr>
        <p:spPr>
          <a:xfrm>
            <a:off x="1044232" y="2016342"/>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27"/>
          <p:cNvSpPr>
            <a:spLocks noGrp="1"/>
          </p:cNvSpPr>
          <p:nvPr>
            <p:ph type="pic" idx="3"/>
          </p:nvPr>
        </p:nvSpPr>
        <p:spPr>
          <a:xfrm>
            <a:off x="1044232" y="4212759"/>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27"/>
          <p:cNvSpPr>
            <a:spLocks noGrp="1"/>
          </p:cNvSpPr>
          <p:nvPr>
            <p:ph type="pic" idx="4"/>
          </p:nvPr>
        </p:nvSpPr>
        <p:spPr>
          <a:xfrm>
            <a:off x="6215563" y="2016342"/>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27"/>
          <p:cNvSpPr>
            <a:spLocks noGrp="1"/>
          </p:cNvSpPr>
          <p:nvPr>
            <p:ph type="pic" idx="5"/>
          </p:nvPr>
        </p:nvSpPr>
        <p:spPr>
          <a:xfrm>
            <a:off x="6215563" y="4212759"/>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15"/>
        <p:cNvGrpSpPr/>
        <p:nvPr/>
      </p:nvGrpSpPr>
      <p:grpSpPr>
        <a:xfrm>
          <a:off x="0" y="0"/>
          <a:ext cx="0" cy="0"/>
          <a:chOff x="0" y="0"/>
          <a:chExt cx="0" cy="0"/>
        </a:xfrm>
      </p:grpSpPr>
      <p:sp>
        <p:nvSpPr>
          <p:cNvPr id="116" name="Google Shape;11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9" name="Google Shape;119;p28"/>
          <p:cNvSpPr>
            <a:spLocks noGrp="1"/>
          </p:cNvSpPr>
          <p:nvPr>
            <p:ph type="pic" idx="2"/>
          </p:nvPr>
        </p:nvSpPr>
        <p:spPr>
          <a:xfrm>
            <a:off x="1678797" y="2257882"/>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0" name="Google Shape;120;p28"/>
          <p:cNvSpPr>
            <a:spLocks noGrp="1"/>
          </p:cNvSpPr>
          <p:nvPr>
            <p:ph type="pic" idx="3"/>
          </p:nvPr>
        </p:nvSpPr>
        <p:spPr>
          <a:xfrm>
            <a:off x="4999109" y="2251869"/>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1" name="Google Shape;121;p28"/>
          <p:cNvSpPr>
            <a:spLocks noGrp="1"/>
          </p:cNvSpPr>
          <p:nvPr>
            <p:ph type="pic" idx="4"/>
          </p:nvPr>
        </p:nvSpPr>
        <p:spPr>
          <a:xfrm>
            <a:off x="8319421" y="2251869"/>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22"/>
        <p:cNvGrpSpPr/>
        <p:nvPr/>
      </p:nvGrpSpPr>
      <p:grpSpPr>
        <a:xfrm>
          <a:off x="0" y="0"/>
          <a:ext cx="0" cy="0"/>
          <a:chOff x="0" y="0"/>
          <a:chExt cx="0" cy="0"/>
        </a:xfrm>
      </p:grpSpPr>
      <p:sp>
        <p:nvSpPr>
          <p:cNvPr id="123" name="Google Shape;12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29"/>
          <p:cNvSpPr>
            <a:spLocks noGrp="1"/>
          </p:cNvSpPr>
          <p:nvPr>
            <p:ph type="pic" idx="2"/>
          </p:nvPr>
        </p:nvSpPr>
        <p:spPr>
          <a:xfrm>
            <a:off x="0" y="1"/>
            <a:ext cx="12192000" cy="340988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Only 0" type="tx">
  <p:cSld name="TITLE_AND_BODY">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838200" y="0"/>
            <a:ext cx="10515600" cy="159269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9" name="Google Shape;12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7"/>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0"/>
        <p:cNvGrpSpPr/>
        <p:nvPr/>
      </p:nvGrpSpPr>
      <p:grpSpPr>
        <a:xfrm>
          <a:off x="0" y="0"/>
          <a:ext cx="0" cy="0"/>
          <a:chOff x="0" y="0"/>
          <a:chExt cx="0" cy="0"/>
        </a:xfrm>
      </p:grpSpPr>
      <p:sp>
        <p:nvSpPr>
          <p:cNvPr id="131" name="Google Shape;13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3" name="Google Shape;13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34" name="Google Shape;134;p31"/>
          <p:cNvSpPr>
            <a:spLocks noGrp="1"/>
          </p:cNvSpPr>
          <p:nvPr>
            <p:ph type="pic" idx="2"/>
          </p:nvPr>
        </p:nvSpPr>
        <p:spPr>
          <a:xfrm>
            <a:off x="1239120" y="983679"/>
            <a:ext cx="4436970" cy="493815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6_1">
  <p:cSld name="26_1">
    <p:spTree>
      <p:nvGrpSpPr>
        <p:cNvPr id="1" name="Shape 135"/>
        <p:cNvGrpSpPr/>
        <p:nvPr/>
      </p:nvGrpSpPr>
      <p:grpSpPr>
        <a:xfrm>
          <a:off x="0" y="0"/>
          <a:ext cx="0" cy="0"/>
          <a:chOff x="0" y="0"/>
          <a:chExt cx="0" cy="0"/>
        </a:xfrm>
      </p:grpSpPr>
      <p:sp>
        <p:nvSpPr>
          <p:cNvPr id="136" name="Google Shape;136;p32"/>
          <p:cNvSpPr>
            <a:spLocks noGrp="1"/>
          </p:cNvSpPr>
          <p:nvPr>
            <p:ph type="pic" idx="2"/>
          </p:nvPr>
        </p:nvSpPr>
        <p:spPr>
          <a:xfrm>
            <a:off x="5210126" y="2650290"/>
            <a:ext cx="1739042" cy="3095096"/>
          </a:xfrm>
          <a:prstGeom prst="rect">
            <a:avLst/>
          </a:prstGeom>
          <a:solidFill>
            <a:srgbClr val="F2F2F2"/>
          </a:solid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161.png"/><Relationship Id="rId4" Type="http://schemas.openxmlformats.org/officeDocument/2006/relationships/image" Target="../media/image16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42.png"/><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61.png"/><Relationship Id="rId4" Type="http://schemas.openxmlformats.org/officeDocument/2006/relationships/image" Target="../media/image160.png"/></Relationships>
</file>

<file path=ppt/slides/_rels/slide104.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68.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67.png"/><Relationship Id="rId10" Type="http://schemas.openxmlformats.org/officeDocument/2006/relationships/image" Target="../media/image171.png"/><Relationship Id="rId4" Type="http://schemas.openxmlformats.org/officeDocument/2006/relationships/image" Target="../media/image166.png"/><Relationship Id="rId9" Type="http://schemas.openxmlformats.org/officeDocument/2006/relationships/image" Target="../media/image170.png"/></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176.jpg"/><Relationship Id="rId5" Type="http://schemas.openxmlformats.org/officeDocument/2006/relationships/image" Target="../media/image175.gif"/><Relationship Id="rId4" Type="http://schemas.openxmlformats.org/officeDocument/2006/relationships/image" Target="../media/image174.png"/></Relationships>
</file>

<file path=ppt/slides/_rels/slide108.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174.png"/><Relationship Id="rId4" Type="http://schemas.openxmlformats.org/officeDocument/2006/relationships/image" Target="../media/image17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74.png"/></Relationships>
</file>

<file path=ppt/slides/_rels/slide1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image" Target="../media/image161.png"/><Relationship Id="rId4" Type="http://schemas.openxmlformats.org/officeDocument/2006/relationships/image" Target="../media/image160.png"/></Relationships>
</file>

<file path=ppt/slides/_rels/slide1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image" Target="../media/image167.png"/><Relationship Id="rId5" Type="http://schemas.openxmlformats.org/officeDocument/2006/relationships/image" Target="../media/image178.png"/><Relationship Id="rId4" Type="http://schemas.openxmlformats.org/officeDocument/2006/relationships/image" Target="../media/image142.png"/></Relationships>
</file>

<file path=ppt/slides/_rels/slide1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3.xml"/><Relationship Id="rId1" Type="http://schemas.openxmlformats.org/officeDocument/2006/relationships/slideLayout" Target="../slideLayouts/slideLayout4.xml"/><Relationship Id="rId6" Type="http://schemas.openxmlformats.org/officeDocument/2006/relationships/image" Target="../media/image167.png"/><Relationship Id="rId5" Type="http://schemas.openxmlformats.org/officeDocument/2006/relationships/image" Target="../media/image178.png"/><Relationship Id="rId4" Type="http://schemas.openxmlformats.org/officeDocument/2006/relationships/image" Target="../media/image142.png"/></Relationships>
</file>

<file path=ppt/slides/_rels/slide1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73.png"/><Relationship Id="rId7" Type="http://schemas.openxmlformats.org/officeDocument/2006/relationships/image" Target="../media/image161.png"/><Relationship Id="rId2" Type="http://schemas.openxmlformats.org/officeDocument/2006/relationships/notesSlide" Target="../notesSlides/notesSlide114.xml"/><Relationship Id="rId1" Type="http://schemas.openxmlformats.org/officeDocument/2006/relationships/slideLayout" Target="../slideLayouts/slideLayout4.xml"/><Relationship Id="rId6" Type="http://schemas.openxmlformats.org/officeDocument/2006/relationships/image" Target="../media/image159.png"/><Relationship Id="rId5" Type="http://schemas.openxmlformats.org/officeDocument/2006/relationships/image" Target="../media/image175.gif"/><Relationship Id="rId4" Type="http://schemas.openxmlformats.org/officeDocument/2006/relationships/image" Target="../media/image174.png"/><Relationship Id="rId9" Type="http://schemas.openxmlformats.org/officeDocument/2006/relationships/image" Target="../media/image14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179.png"/><Relationship Id="rId5" Type="http://schemas.openxmlformats.org/officeDocument/2006/relationships/image" Target="../media/image167.png"/><Relationship Id="rId4" Type="http://schemas.openxmlformats.org/officeDocument/2006/relationships/image" Target="../media/image178.png"/></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7.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67.png"/><Relationship Id="rId4" Type="http://schemas.openxmlformats.org/officeDocument/2006/relationships/image" Target="../media/image178.png"/></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8.xml"/><Relationship Id="rId1" Type="http://schemas.openxmlformats.org/officeDocument/2006/relationships/slideLayout" Target="../slideLayouts/slideLayout4.xml"/><Relationship Id="rId6" Type="http://schemas.openxmlformats.org/officeDocument/2006/relationships/image" Target="../media/image181.png"/><Relationship Id="rId5" Type="http://schemas.openxmlformats.org/officeDocument/2006/relationships/image" Target="../media/image167.png"/><Relationship Id="rId4" Type="http://schemas.openxmlformats.org/officeDocument/2006/relationships/image" Target="../media/image17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87.jpg"/><Relationship Id="rId13" Type="http://schemas.openxmlformats.org/officeDocument/2006/relationships/image" Target="../media/image192.png"/><Relationship Id="rId3" Type="http://schemas.openxmlformats.org/officeDocument/2006/relationships/image" Target="../media/image182.jpg"/><Relationship Id="rId7" Type="http://schemas.openxmlformats.org/officeDocument/2006/relationships/image" Target="../media/image186.jpg"/><Relationship Id="rId12" Type="http://schemas.openxmlformats.org/officeDocument/2006/relationships/image" Target="../media/image191.png"/><Relationship Id="rId2" Type="http://schemas.openxmlformats.org/officeDocument/2006/relationships/notesSlide" Target="../notesSlides/notesSlide119.xml"/><Relationship Id="rId1" Type="http://schemas.openxmlformats.org/officeDocument/2006/relationships/slideLayout" Target="../slideLayouts/slideLayout4.xml"/><Relationship Id="rId6" Type="http://schemas.openxmlformats.org/officeDocument/2006/relationships/image" Target="../media/image185.jpg"/><Relationship Id="rId11" Type="http://schemas.openxmlformats.org/officeDocument/2006/relationships/image" Target="../media/image190.png"/><Relationship Id="rId5" Type="http://schemas.openxmlformats.org/officeDocument/2006/relationships/image" Target="../media/image184.jpg"/><Relationship Id="rId15" Type="http://schemas.openxmlformats.org/officeDocument/2006/relationships/image" Target="../media/image194.png"/><Relationship Id="rId10" Type="http://schemas.openxmlformats.org/officeDocument/2006/relationships/image" Target="../media/image189.jpg"/><Relationship Id="rId4" Type="http://schemas.openxmlformats.org/officeDocument/2006/relationships/image" Target="../media/image183.jpg"/><Relationship Id="rId9" Type="http://schemas.openxmlformats.org/officeDocument/2006/relationships/image" Target="../media/image188.jpg"/><Relationship Id="rId14" Type="http://schemas.openxmlformats.org/officeDocument/2006/relationships/image" Target="../media/image193.jpg"/></Relationships>
</file>

<file path=ppt/slides/_rels/slide121.xml.rels><?xml version="1.0" encoding="UTF-8" standalone="yes"?>
<Relationships xmlns="http://schemas.openxmlformats.org/package/2006/relationships"><Relationship Id="rId8" Type="http://schemas.openxmlformats.org/officeDocument/2006/relationships/image" Target="../media/image198.jpg"/><Relationship Id="rId13" Type="http://schemas.openxmlformats.org/officeDocument/2006/relationships/image" Target="../media/image192.png"/><Relationship Id="rId3" Type="http://schemas.openxmlformats.org/officeDocument/2006/relationships/image" Target="../media/image182.jpg"/><Relationship Id="rId7" Type="http://schemas.openxmlformats.org/officeDocument/2006/relationships/image" Target="../media/image197.jpg"/><Relationship Id="rId12" Type="http://schemas.openxmlformats.org/officeDocument/2006/relationships/image" Target="../media/image191.png"/><Relationship Id="rId2" Type="http://schemas.openxmlformats.org/officeDocument/2006/relationships/notesSlide" Target="../notesSlides/notesSlide120.xml"/><Relationship Id="rId1" Type="http://schemas.openxmlformats.org/officeDocument/2006/relationships/slideLayout" Target="../slideLayouts/slideLayout4.xml"/><Relationship Id="rId6" Type="http://schemas.openxmlformats.org/officeDocument/2006/relationships/image" Target="../media/image196.jpg"/><Relationship Id="rId11" Type="http://schemas.openxmlformats.org/officeDocument/2006/relationships/image" Target="../media/image201.png"/><Relationship Id="rId5" Type="http://schemas.openxmlformats.org/officeDocument/2006/relationships/image" Target="../media/image184.jpg"/><Relationship Id="rId15" Type="http://schemas.openxmlformats.org/officeDocument/2006/relationships/image" Target="../media/image203.png"/><Relationship Id="rId10" Type="http://schemas.openxmlformats.org/officeDocument/2006/relationships/image" Target="../media/image200.jpg"/><Relationship Id="rId4" Type="http://schemas.openxmlformats.org/officeDocument/2006/relationships/image" Target="../media/image195.jpg"/><Relationship Id="rId9" Type="http://schemas.openxmlformats.org/officeDocument/2006/relationships/image" Target="../media/image199.jpg"/><Relationship Id="rId14" Type="http://schemas.openxmlformats.org/officeDocument/2006/relationships/image" Target="../media/image202.jpg"/></Relationships>
</file>

<file path=ppt/slides/_rels/slide122.xml.rels><?xml version="1.0" encoding="UTF-8" standalone="yes"?>
<Relationships xmlns="http://schemas.openxmlformats.org/package/2006/relationships"><Relationship Id="rId8" Type="http://schemas.openxmlformats.org/officeDocument/2006/relationships/image" Target="../media/image198.jpg"/><Relationship Id="rId13" Type="http://schemas.openxmlformats.org/officeDocument/2006/relationships/image" Target="../media/image192.png"/><Relationship Id="rId3" Type="http://schemas.openxmlformats.org/officeDocument/2006/relationships/image" Target="../media/image182.jpg"/><Relationship Id="rId7" Type="http://schemas.openxmlformats.org/officeDocument/2006/relationships/image" Target="../media/image197.jpg"/><Relationship Id="rId12" Type="http://schemas.openxmlformats.org/officeDocument/2006/relationships/image" Target="../media/image191.png"/><Relationship Id="rId2" Type="http://schemas.openxmlformats.org/officeDocument/2006/relationships/notesSlide" Target="../notesSlides/notesSlide121.xml"/><Relationship Id="rId1" Type="http://schemas.openxmlformats.org/officeDocument/2006/relationships/slideLayout" Target="../slideLayouts/slideLayout4.xml"/><Relationship Id="rId6" Type="http://schemas.openxmlformats.org/officeDocument/2006/relationships/image" Target="../media/image196.jpg"/><Relationship Id="rId11" Type="http://schemas.openxmlformats.org/officeDocument/2006/relationships/image" Target="../media/image201.png"/><Relationship Id="rId5" Type="http://schemas.openxmlformats.org/officeDocument/2006/relationships/image" Target="../media/image184.jpg"/><Relationship Id="rId15" Type="http://schemas.openxmlformats.org/officeDocument/2006/relationships/image" Target="../media/image203.png"/><Relationship Id="rId10" Type="http://schemas.openxmlformats.org/officeDocument/2006/relationships/image" Target="../media/image200.jpg"/><Relationship Id="rId4" Type="http://schemas.openxmlformats.org/officeDocument/2006/relationships/image" Target="../media/image195.jpg"/><Relationship Id="rId9" Type="http://schemas.openxmlformats.org/officeDocument/2006/relationships/image" Target="../media/image199.jpg"/><Relationship Id="rId14" Type="http://schemas.openxmlformats.org/officeDocument/2006/relationships/image" Target="../media/image202.jpg"/></Relationships>
</file>

<file path=ppt/slides/_rels/slide123.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205.png"/></Relationships>
</file>

<file path=ppt/slides/_rels/slide12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08.jpg"/></Relationships>
</file>

<file path=ppt/slides/_rels/slide127.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12.jpg"/><Relationship Id="rId4" Type="http://schemas.openxmlformats.org/officeDocument/2006/relationships/image" Target="../media/image21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13.jpg"/><Relationship Id="rId5" Type="http://schemas.openxmlformats.org/officeDocument/2006/relationships/image" Target="../media/image212.jpg"/><Relationship Id="rId4" Type="http://schemas.openxmlformats.org/officeDocument/2006/relationships/image" Target="../media/image21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3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quester/Cisco/tree/main/Batch1" TargetMode="External"/><Relationship Id="rId2" Type="http://schemas.openxmlformats.org/officeDocument/2006/relationships/hyperlink" Target="mailto:lavinigam9@gmail.com" TargetMode="External"/><Relationship Id="rId1" Type="http://schemas.openxmlformats.org/officeDocument/2006/relationships/slideLayout" Target="../slideLayouts/slideLayout2.xml"/><Relationship Id="rId5" Type="http://schemas.openxmlformats.org/officeDocument/2006/relationships/hyperlink" Target="https://cloud.cdp.rpsconsulting.in/console/" TargetMode="External"/><Relationship Id="rId4" Type="http://schemas.openxmlformats.org/officeDocument/2006/relationships/hyperlink" Target="https://t.me/joinchat/L9pTj6AtjkAwM2Q9"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6.jp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70.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jp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jpg"/><Relationship Id="rId4" Type="http://schemas.openxmlformats.org/officeDocument/2006/relationships/image" Target="../media/image116.jpg"/></Relationships>
</file>

<file path=ppt/slides/_rels/slide78.xml.rels><?xml version="1.0" encoding="UTF-8" standalone="yes"?>
<Relationships xmlns="http://schemas.openxmlformats.org/package/2006/relationships"><Relationship Id="rId8" Type="http://schemas.openxmlformats.org/officeDocument/2006/relationships/image" Target="../media/image123.jpg"/><Relationship Id="rId3" Type="http://schemas.openxmlformats.org/officeDocument/2006/relationships/image" Target="../media/image115.jpg"/><Relationship Id="rId7" Type="http://schemas.openxmlformats.org/officeDocument/2006/relationships/image" Target="../media/image122.jp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21.jpg"/><Relationship Id="rId5" Type="http://schemas.openxmlformats.org/officeDocument/2006/relationships/image" Target="../media/image118.png"/><Relationship Id="rId4" Type="http://schemas.openxmlformats.org/officeDocument/2006/relationships/image" Target="../media/image116.jpg"/><Relationship Id="rId9" Type="http://schemas.openxmlformats.org/officeDocument/2006/relationships/image" Target="../media/image124.gif"/></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jp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28.jpg"/><Relationship Id="rId5" Type="http://schemas.openxmlformats.org/officeDocument/2006/relationships/image" Target="../media/image127.png"/><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0.png"/><Relationship Id="rId4" Type="http://schemas.openxmlformats.org/officeDocument/2006/relationships/image" Target="../media/image130.jp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jpg"/></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jpg"/><Relationship Id="rId4" Type="http://schemas.openxmlformats.org/officeDocument/2006/relationships/image" Target="../media/image139.pn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144.png"/></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148.jpg"/><Relationship Id="rId4" Type="http://schemas.openxmlformats.org/officeDocument/2006/relationships/image" Target="../media/image147.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152.jpg"/><Relationship Id="rId5" Type="http://schemas.openxmlformats.org/officeDocument/2006/relationships/image" Target="../media/image151.jpg"/><Relationship Id="rId4" Type="http://schemas.openxmlformats.org/officeDocument/2006/relationships/image" Target="../media/image141.png"/></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3">
            <a:alphaModFix/>
          </a:blip>
          <a:srcRect/>
          <a:stretch/>
        </p:blipFill>
        <p:spPr>
          <a:xfrm>
            <a:off x="0" y="0"/>
            <a:ext cx="12208384" cy="6867216"/>
          </a:xfrm>
          <a:prstGeom prst="rect">
            <a:avLst/>
          </a:prstGeom>
          <a:noFill/>
          <a:ln>
            <a:noFill/>
          </a:ln>
        </p:spPr>
      </p:pic>
      <p:sp>
        <p:nvSpPr>
          <p:cNvPr id="143" name="Google Shape;143;p33"/>
          <p:cNvSpPr/>
          <p:nvPr/>
        </p:nvSpPr>
        <p:spPr>
          <a:xfrm>
            <a:off x="776068" y="435878"/>
            <a:ext cx="7348603" cy="340641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458"/>
              <a:buFont typeface="Arial"/>
              <a:buNone/>
            </a:pPr>
            <a:endParaRPr sz="6458" b="1" i="0" u="none" strike="noStrike" cap="none">
              <a:solidFill>
                <a:srgbClr val="FFFFFF"/>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6458"/>
              <a:buFont typeface="Arial"/>
              <a:buNone/>
            </a:pPr>
            <a:endParaRPr sz="6458" b="1" i="0" u="none" strike="noStrike" cap="none">
              <a:solidFill>
                <a:srgbClr val="FFFFFF"/>
              </a:solidFill>
              <a:latin typeface="Raleway"/>
              <a:ea typeface="Raleway"/>
              <a:cs typeface="Raleway"/>
              <a:sym typeface="Raleway"/>
            </a:endParaRPr>
          </a:p>
        </p:txBody>
      </p:sp>
      <p:sp>
        <p:nvSpPr>
          <p:cNvPr id="144" name="Google Shape;144;p33"/>
          <p:cNvSpPr/>
          <p:nvPr/>
        </p:nvSpPr>
        <p:spPr>
          <a:xfrm rot="10800000" flipH="1">
            <a:off x="879542" y="3743481"/>
            <a:ext cx="5152767" cy="45719"/>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37"/>
              <a:buFont typeface="Arial"/>
              <a:buNone/>
            </a:pPr>
            <a:endParaRPr sz="937" b="0" i="0" u="none" strike="noStrike" cap="none">
              <a:solidFill>
                <a:schemeClr val="lt1"/>
              </a:solidFill>
              <a:latin typeface="Calibri"/>
              <a:ea typeface="Calibri"/>
              <a:cs typeface="Calibri"/>
              <a:sym typeface="Calibri"/>
            </a:endParaRPr>
          </a:p>
        </p:txBody>
      </p:sp>
      <p:sp>
        <p:nvSpPr>
          <p:cNvPr id="146" name="Google Shape;146;p33"/>
          <p:cNvSpPr/>
          <p:nvPr/>
        </p:nvSpPr>
        <p:spPr>
          <a:xfrm>
            <a:off x="879541" y="2803789"/>
            <a:ext cx="5595599" cy="12487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Calibri"/>
                <a:ea typeface="Calibri"/>
                <a:cs typeface="Calibri"/>
                <a:sym typeface="Calibri"/>
              </a:rPr>
              <a:t>Introduction To </a:t>
            </a:r>
            <a:r>
              <a:rPr lang="en-US" sz="2800" b="0" i="0" u="none" strike="noStrike" cap="none" dirty="0">
                <a:solidFill>
                  <a:schemeClr val="lt1"/>
                </a:solidFill>
                <a:latin typeface="Calibri"/>
                <a:ea typeface="Calibri"/>
                <a:cs typeface="Calibri"/>
                <a:sym typeface="Calibri"/>
              </a:rPr>
              <a:t>Machine Learning</a:t>
            </a:r>
          </a:p>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Calibri"/>
                <a:ea typeface="Calibri"/>
                <a:cs typeface="Calibri"/>
                <a:sym typeface="Calibri"/>
              </a:rPr>
              <a:t>	     Cisco </a:t>
            </a:r>
            <a:r>
              <a:rPr lang="en-US" sz="2800" b="0" i="0" u="none" strike="noStrike" cap="none" dirty="0">
                <a:solidFill>
                  <a:schemeClr val="lt1"/>
                </a:solidFill>
                <a:latin typeface="Calibri"/>
                <a:ea typeface="Calibri"/>
                <a:cs typeface="Calibri"/>
                <a:sym typeface="Calibri"/>
              </a:rPr>
              <a:t> - Batch 1</a:t>
            </a:r>
            <a:endParaRPr sz="2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Calibri"/>
                <a:ea typeface="Calibri"/>
                <a:cs typeface="Calibri"/>
                <a:sym typeface="Calibri"/>
              </a:rPr>
              <a:t> </a:t>
            </a:r>
            <a:endParaRPr sz="2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32" name="Google Shape;432;p46"/>
          <p:cNvGrpSpPr/>
          <p:nvPr/>
        </p:nvGrpSpPr>
        <p:grpSpPr>
          <a:xfrm>
            <a:off x="0" y="5607439"/>
            <a:ext cx="64770" cy="1257300"/>
            <a:chOff x="1181105" y="4608196"/>
            <a:chExt cx="64770" cy="1257300"/>
          </a:xfrm>
        </p:grpSpPr>
        <p:sp>
          <p:nvSpPr>
            <p:cNvPr id="433" name="Google Shape;433;p4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4" name="Google Shape;434;p4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5" name="Google Shape;435;p4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6" name="Google Shape;436;p4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37" name="Google Shape;437;p46"/>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does Netflix perform recommendations?</a:t>
            </a:r>
            <a:endParaRPr sz="3200" b="1" i="0" u="none" strike="noStrike" cap="none">
              <a:solidFill>
                <a:srgbClr val="1E4E79"/>
              </a:solidFill>
              <a:latin typeface="Arial"/>
              <a:ea typeface="Arial"/>
              <a:cs typeface="Arial"/>
              <a:sym typeface="Arial"/>
            </a:endParaRPr>
          </a:p>
        </p:txBody>
      </p:sp>
      <p:sp>
        <p:nvSpPr>
          <p:cNvPr id="438" name="Google Shape;438;p46"/>
          <p:cNvSpPr/>
          <p:nvPr/>
        </p:nvSpPr>
        <p:spPr>
          <a:xfrm>
            <a:off x="557643" y="1319619"/>
            <a:ext cx="11506977"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Usually </a:t>
            </a:r>
            <a:r>
              <a:rPr lang="en-IN" sz="1800" b="0" i="0" u="none" strike="noStrike" cap="none">
                <a:solidFill>
                  <a:srgbClr val="000000"/>
                </a:solidFill>
                <a:latin typeface="Arial"/>
                <a:ea typeface="Arial"/>
                <a:cs typeface="Arial"/>
                <a:sym typeface="Arial"/>
              </a:rPr>
              <a:t>recommendation engines, consists of a </a:t>
            </a:r>
            <a:r>
              <a:rPr lang="en-IN" sz="1800" b="0" i="0" u="none" strike="noStrike" cap="none">
                <a:solidFill>
                  <a:srgbClr val="FF0000"/>
                </a:solidFill>
                <a:latin typeface="Arial"/>
                <a:ea typeface="Arial"/>
                <a:cs typeface="Arial"/>
                <a:sym typeface="Arial"/>
              </a:rPr>
              <a:t>utility matrix</a:t>
            </a:r>
            <a:r>
              <a:rPr lang="en-IN" sz="1800" b="0" i="0" u="none" strike="noStrike" cap="none">
                <a:solidFill>
                  <a:srgbClr val="000000"/>
                </a:solidFill>
                <a:latin typeface="Arial"/>
                <a:ea typeface="Arial"/>
                <a:cs typeface="Arial"/>
                <a:sym typeface="Arial"/>
              </a:rPr>
              <a:t>, a probability model which places a score on the relationship between a user and a movie type in order to predict their preferences.</a:t>
            </a:r>
            <a:endParaRPr/>
          </a:p>
          <a:p>
            <a:pPr marL="0" marR="0" lvl="0" indent="0" algn="l" rtl="0">
              <a:lnSpc>
                <a:spcPct val="100000"/>
              </a:lnSpc>
              <a:spcBef>
                <a:spcPts val="0"/>
              </a:spcBef>
              <a:spcAft>
                <a:spcPts val="0"/>
              </a:spcAft>
              <a:buNone/>
            </a:pPr>
            <a:br>
              <a:rPr lang="en-IN"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439" name="Google Shape;439;p46" descr="utility matrix example"/>
          <p:cNvPicPr preferRelativeResize="0"/>
          <p:nvPr/>
        </p:nvPicPr>
        <p:blipFill rotWithShape="1">
          <a:blip r:embed="rId3">
            <a:alphaModFix/>
          </a:blip>
          <a:srcRect/>
          <a:stretch/>
        </p:blipFill>
        <p:spPr>
          <a:xfrm>
            <a:off x="2934269" y="2031302"/>
            <a:ext cx="5757179" cy="4221932"/>
          </a:xfrm>
          <a:prstGeom prst="rect">
            <a:avLst/>
          </a:prstGeom>
          <a:noFill/>
          <a:ln>
            <a:noFill/>
          </a:ln>
        </p:spPr>
      </p:pic>
      <p:sp>
        <p:nvSpPr>
          <p:cNvPr id="440" name="Google Shape;440;p46"/>
          <p:cNvSpPr txBox="1"/>
          <p:nvPr/>
        </p:nvSpPr>
        <p:spPr>
          <a:xfrm>
            <a:off x="583606" y="5752219"/>
            <a:ext cx="11669133"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Arial"/>
                <a:ea typeface="Arial"/>
                <a:cs typeface="Arial"/>
                <a:sym typeface="Arial"/>
              </a:rPr>
              <a:t>According to this matrix:</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1 would be recommended with horror movies</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2 would be recommended with more of light films with comedy and drama</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3 would be recommended with more niche content like romantic thrillers.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43" name="Google Shape;1543;p92"/>
          <p:cNvGrpSpPr/>
          <p:nvPr/>
        </p:nvGrpSpPr>
        <p:grpSpPr>
          <a:xfrm>
            <a:off x="0" y="5607439"/>
            <a:ext cx="64770" cy="1257300"/>
            <a:chOff x="1181105" y="4608196"/>
            <a:chExt cx="64770" cy="1257300"/>
          </a:xfrm>
        </p:grpSpPr>
        <p:sp>
          <p:nvSpPr>
            <p:cNvPr id="1544" name="Google Shape;1544;p9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5" name="Google Shape;1545;p9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6" name="Google Shape;1546;p9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7" name="Google Shape;1547;p9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48" name="Google Shape;1548;p9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9" name="Google Shape;1549;p92"/>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have a look at Sam’s email account</a:t>
            </a:r>
            <a:endParaRPr sz="3600">
              <a:solidFill>
                <a:schemeClr val="dk2"/>
              </a:solidFill>
              <a:latin typeface="Montserrat"/>
              <a:ea typeface="Montserrat"/>
              <a:cs typeface="Montserrat"/>
              <a:sym typeface="Montserrat"/>
            </a:endParaRPr>
          </a:p>
        </p:txBody>
      </p:sp>
      <p:sp>
        <p:nvSpPr>
          <p:cNvPr id="1550" name="Google Shape;1550;p92"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1" name="Google Shape;1551;p92"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2" name="Google Shape;1552;p92"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3" name="Google Shape;1553;p92"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54" name="Google Shape;1554;p92"/>
          <p:cNvGrpSpPr/>
          <p:nvPr/>
        </p:nvGrpSpPr>
        <p:grpSpPr>
          <a:xfrm>
            <a:off x="1153794" y="3014522"/>
            <a:ext cx="10353770" cy="1367762"/>
            <a:chOff x="1153794" y="3014522"/>
            <a:chExt cx="10353770" cy="1367762"/>
          </a:xfrm>
        </p:grpSpPr>
        <p:pic>
          <p:nvPicPr>
            <p:cNvPr id="1555" name="Google Shape;1555;p92"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556" name="Google Shape;1556;p92"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557" name="Google Shape;1557;p92" descr="Image result for email icon"/>
            <p:cNvPicPr preferRelativeResize="0"/>
            <p:nvPr/>
          </p:nvPicPr>
          <p:blipFill rotWithShape="1">
            <a:blip r:embed="rId3">
              <a:alphaModFix/>
            </a:blip>
            <a:srcRect/>
            <a:stretch/>
          </p:blipFill>
          <p:spPr>
            <a:xfrm>
              <a:off x="5010175" y="3014522"/>
              <a:ext cx="1352923" cy="1352923"/>
            </a:xfrm>
            <a:prstGeom prst="rect">
              <a:avLst/>
            </a:prstGeom>
            <a:noFill/>
            <a:ln>
              <a:noFill/>
            </a:ln>
          </p:spPr>
        </p:pic>
        <p:pic>
          <p:nvPicPr>
            <p:cNvPr id="1558" name="Google Shape;1558;p92" descr="Image result for email icon"/>
            <p:cNvPicPr preferRelativeResize="0"/>
            <p:nvPr/>
          </p:nvPicPr>
          <p:blipFill rotWithShape="1">
            <a:blip r:embed="rId4">
              <a:alphaModFix/>
            </a:blip>
            <a:srcRect/>
            <a:stretch/>
          </p:blipFill>
          <p:spPr>
            <a:xfrm>
              <a:off x="6503572" y="3071403"/>
              <a:ext cx="1310881" cy="1310881"/>
            </a:xfrm>
            <a:prstGeom prst="rect">
              <a:avLst/>
            </a:prstGeom>
            <a:noFill/>
            <a:ln>
              <a:noFill/>
            </a:ln>
          </p:spPr>
        </p:pic>
        <p:pic>
          <p:nvPicPr>
            <p:cNvPr id="1559" name="Google Shape;1559;p92"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560" name="Google Shape;1560;p92"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561" name="Google Shape;1561;p92"/>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562" name="Google Shape;1562;p92"/>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563" name="Google Shape;1563;p92"/>
          <p:cNvSpPr txBox="1"/>
          <p:nvPr/>
        </p:nvSpPr>
        <p:spPr>
          <a:xfrm>
            <a:off x="4516990" y="2360475"/>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564" name="Google Shape;1564;p92"/>
          <p:cNvSpPr txBox="1"/>
          <p:nvPr/>
        </p:nvSpPr>
        <p:spPr>
          <a:xfrm>
            <a:off x="2797616" y="571233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565" name="Google Shape;1565;p92"/>
          <p:cNvSpPr txBox="1"/>
          <p:nvPr/>
        </p:nvSpPr>
        <p:spPr>
          <a:xfrm>
            <a:off x="8282213" y="4613582"/>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566" name="Google Shape;1566;p92"/>
          <p:cNvSpPr/>
          <p:nvPr/>
        </p:nvSpPr>
        <p:spPr>
          <a:xfrm rot="5400000">
            <a:off x="4095105" y="1622994"/>
            <a:ext cx="930166" cy="6812789"/>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67" name="Google Shape;1567;p92"/>
          <p:cNvSpPr/>
          <p:nvPr/>
        </p:nvSpPr>
        <p:spPr>
          <a:xfrm rot="5400000">
            <a:off x="9536503" y="3310016"/>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68" name="Google Shape;1568;p92"/>
          <p:cNvSpPr txBox="1"/>
          <p:nvPr/>
        </p:nvSpPr>
        <p:spPr>
          <a:xfrm>
            <a:off x="2840814" y="462172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 </a:t>
            </a:r>
            <a:endParaRPr sz="1800" b="1">
              <a:solidFill>
                <a:schemeClr val="dk1"/>
              </a:solidFill>
              <a:latin typeface="Arial"/>
              <a:ea typeface="Arial"/>
              <a:cs typeface="Arial"/>
              <a:sym typeface="Arial"/>
            </a:endParaRPr>
          </a:p>
        </p:txBody>
      </p:sp>
      <p:sp>
        <p:nvSpPr>
          <p:cNvPr id="1569" name="Google Shape;1569;p92"/>
          <p:cNvSpPr txBox="1"/>
          <p:nvPr/>
        </p:nvSpPr>
        <p:spPr>
          <a:xfrm>
            <a:off x="8282212" y="5705784"/>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329</a:t>
            </a:r>
            <a:endParaRPr sz="1800" b="1">
              <a:solidFill>
                <a:srgbClr val="FF0000"/>
              </a:solidFill>
              <a:latin typeface="Arial"/>
              <a:ea typeface="Arial"/>
              <a:cs typeface="Arial"/>
              <a:sym typeface="Arial"/>
            </a:endParaRPr>
          </a:p>
        </p:txBody>
      </p:sp>
      <p:sp>
        <p:nvSpPr>
          <p:cNvPr id="1570" name="Google Shape;1570;p92"/>
          <p:cNvSpPr/>
          <p:nvPr/>
        </p:nvSpPr>
        <p:spPr>
          <a:xfrm>
            <a:off x="612775" y="1483713"/>
            <a:ext cx="1110818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Email account contains a total of 10000 emails with  9671 genuine emails and 329 spam emails. </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87485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grpSp>
        <p:nvGrpSpPr>
          <p:cNvPr id="1581" name="Google Shape;1581;p93"/>
          <p:cNvGrpSpPr/>
          <p:nvPr/>
        </p:nvGrpSpPr>
        <p:grpSpPr>
          <a:xfrm>
            <a:off x="0" y="5607439"/>
            <a:ext cx="64770" cy="1257300"/>
            <a:chOff x="1181105" y="4608196"/>
            <a:chExt cx="64770" cy="1257300"/>
          </a:xfrm>
        </p:grpSpPr>
        <p:sp>
          <p:nvSpPr>
            <p:cNvPr id="1582" name="Google Shape;1582;p9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3" name="Google Shape;1583;p9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4" name="Google Shape;1584;p9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5" name="Google Shape;1585;p9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86" name="Google Shape;1586;p9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587;p9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build a spam classifier model</a:t>
            </a:r>
            <a:endParaRPr sz="3600">
              <a:solidFill>
                <a:schemeClr val="dk2"/>
              </a:solidFill>
              <a:latin typeface="Montserrat"/>
              <a:ea typeface="Montserrat"/>
              <a:cs typeface="Montserrat"/>
              <a:sym typeface="Montserrat"/>
            </a:endParaRPr>
          </a:p>
        </p:txBody>
      </p:sp>
      <p:sp>
        <p:nvSpPr>
          <p:cNvPr id="1588" name="Google Shape;1588;p93"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9" name="Google Shape;1589;p93"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590;p93"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1" name="Google Shape;1591;p93"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2" name="Google Shape;1592;p93"/>
          <p:cNvGrpSpPr/>
          <p:nvPr/>
        </p:nvGrpSpPr>
        <p:grpSpPr>
          <a:xfrm>
            <a:off x="1102676" y="2846209"/>
            <a:ext cx="10353770" cy="1363793"/>
            <a:chOff x="1153794" y="3018850"/>
            <a:chExt cx="10353770" cy="1363793"/>
          </a:xfrm>
        </p:grpSpPr>
        <p:pic>
          <p:nvPicPr>
            <p:cNvPr id="1593" name="Google Shape;1593;p93"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594" name="Google Shape;1594;p93"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595" name="Google Shape;1595;p93" descr="Image result for email icon"/>
            <p:cNvPicPr preferRelativeResize="0"/>
            <p:nvPr/>
          </p:nvPicPr>
          <p:blipFill rotWithShape="1">
            <a:blip r:embed="rId4">
              <a:alphaModFix/>
            </a:blip>
            <a:srcRect/>
            <a:stretch/>
          </p:blipFill>
          <p:spPr>
            <a:xfrm>
              <a:off x="5214193" y="3071762"/>
              <a:ext cx="1310881" cy="1310881"/>
            </a:xfrm>
            <a:prstGeom prst="rect">
              <a:avLst/>
            </a:prstGeom>
            <a:noFill/>
            <a:ln>
              <a:noFill/>
            </a:ln>
          </p:spPr>
        </p:pic>
        <p:pic>
          <p:nvPicPr>
            <p:cNvPr id="1596" name="Google Shape;1596;p93"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597" name="Google Shape;1597;p93"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598" name="Google Shape;1598;p93"/>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599" name="Google Shape;1599;p93"/>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00" name="Google Shape;1600;p93"/>
          <p:cNvSpPr txBox="1"/>
          <p:nvPr/>
        </p:nvSpPr>
        <p:spPr>
          <a:xfrm>
            <a:off x="4516990" y="2171289"/>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601" name="Google Shape;1601;p93"/>
          <p:cNvSpPr txBox="1"/>
          <p:nvPr/>
        </p:nvSpPr>
        <p:spPr>
          <a:xfrm>
            <a:off x="1997303" y="540836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602" name="Google Shape;1602;p93"/>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603" name="Google Shape;1603;p93"/>
          <p:cNvSpPr/>
          <p:nvPr/>
        </p:nvSpPr>
        <p:spPr>
          <a:xfrm rot="5400000">
            <a:off x="3251594" y="2277319"/>
            <a:ext cx="930166" cy="512576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4" name="Google Shape;1604;p93"/>
          <p:cNvSpPr/>
          <p:nvPr/>
        </p:nvSpPr>
        <p:spPr>
          <a:xfrm rot="5400000">
            <a:off x="9536503" y="3120830"/>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5" name="Google Shape;1605;p93"/>
          <p:cNvSpPr txBox="1"/>
          <p:nvPr/>
        </p:nvSpPr>
        <p:spPr>
          <a:xfrm>
            <a:off x="1997302" y="441440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a:t>
            </a:r>
            <a:endParaRPr sz="1800" b="1">
              <a:solidFill>
                <a:schemeClr val="dk1"/>
              </a:solidFill>
              <a:latin typeface="Arial"/>
              <a:ea typeface="Arial"/>
              <a:cs typeface="Arial"/>
              <a:sym typeface="Arial"/>
            </a:endParaRPr>
          </a:p>
        </p:txBody>
      </p:sp>
      <p:sp>
        <p:nvSpPr>
          <p:cNvPr id="1606" name="Google Shape;1606;p93"/>
          <p:cNvSpPr txBox="1"/>
          <p:nvPr/>
        </p:nvSpPr>
        <p:spPr>
          <a:xfrm>
            <a:off x="8282212" y="542277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160</a:t>
            </a:r>
            <a:endParaRPr sz="1800" b="1">
              <a:solidFill>
                <a:srgbClr val="FF0000"/>
              </a:solidFill>
              <a:latin typeface="Arial"/>
              <a:ea typeface="Arial"/>
              <a:cs typeface="Arial"/>
              <a:sym typeface="Arial"/>
            </a:endParaRPr>
          </a:p>
        </p:txBody>
      </p:sp>
      <p:sp>
        <p:nvSpPr>
          <p:cNvPr id="1607" name="Google Shape;1607;p93"/>
          <p:cNvSpPr/>
          <p:nvPr/>
        </p:nvSpPr>
        <p:spPr>
          <a:xfrm>
            <a:off x="612775" y="1577551"/>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55555"/>
                </a:solidFill>
                <a:latin typeface="Arial"/>
                <a:ea typeface="Arial"/>
                <a:cs typeface="Arial"/>
                <a:sym typeface="Arial"/>
              </a:rPr>
              <a:t>After passing email data through the model we </a:t>
            </a:r>
            <a:r>
              <a:rPr lang="en-US" sz="2000" b="1">
                <a:solidFill>
                  <a:srgbClr val="555555"/>
                </a:solidFill>
                <a:latin typeface="Arial"/>
                <a:ea typeface="Arial"/>
                <a:cs typeface="Arial"/>
                <a:sym typeface="Arial"/>
              </a:rPr>
              <a:t>correctly classify</a:t>
            </a:r>
            <a:r>
              <a:rPr lang="en-US" sz="2000">
                <a:solidFill>
                  <a:srgbClr val="555555"/>
                </a:solidFill>
                <a:latin typeface="Arial"/>
                <a:ea typeface="Arial"/>
                <a:cs typeface="Arial"/>
                <a:sym typeface="Arial"/>
              </a:rPr>
              <a:t> 9544 emails as ham and 160 emails as spam.</a:t>
            </a:r>
            <a:endParaRPr sz="2000">
              <a:solidFill>
                <a:schemeClr val="dk1"/>
              </a:solidFill>
              <a:latin typeface="Arial"/>
              <a:ea typeface="Arial"/>
              <a:cs typeface="Arial"/>
              <a:sym typeface="Arial"/>
            </a:endParaRPr>
          </a:p>
        </p:txBody>
      </p:sp>
      <p:sp>
        <p:nvSpPr>
          <p:cNvPr id="1608" name="Google Shape;1608;p93"/>
          <p:cNvSpPr/>
          <p:nvPr/>
        </p:nvSpPr>
        <p:spPr>
          <a:xfrm>
            <a:off x="3505595" y="5878996"/>
            <a:ext cx="5244769" cy="79367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09" name="Google Shape;1609;p93"/>
          <p:cNvSpPr txBox="1"/>
          <p:nvPr/>
        </p:nvSpPr>
        <p:spPr>
          <a:xfrm>
            <a:off x="6759197" y="3291837"/>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720407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94"/>
          <p:cNvSpPr txBox="1"/>
          <p:nvPr/>
        </p:nvSpPr>
        <p:spPr>
          <a:xfrm>
            <a:off x="1510020" y="3705921"/>
            <a:ext cx="9772036" cy="212365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Hurrah a 97 % accuracy!</a:t>
            </a:r>
            <a:endParaRPr/>
          </a:p>
          <a:p>
            <a:pPr marL="0" marR="0" lvl="0" indent="0" algn="ctr" rtl="0">
              <a:spcBef>
                <a:spcPts val="0"/>
              </a:spcBef>
              <a:spcAft>
                <a:spcPts val="0"/>
              </a:spcAft>
              <a:buNone/>
            </a:pPr>
            <a:r>
              <a:rPr lang="en-US" sz="4400">
                <a:solidFill>
                  <a:schemeClr val="dk1"/>
                </a:solidFill>
                <a:latin typeface="Calibri"/>
                <a:ea typeface="Calibri"/>
                <a:cs typeface="Calibri"/>
                <a:sym typeface="Calibri"/>
              </a:rPr>
              <a:t>But what is wrong with this?</a:t>
            </a:r>
            <a:endParaRPr/>
          </a:p>
          <a:p>
            <a:pPr marL="0" marR="0" lvl="0" indent="0" algn="ctr" rtl="0">
              <a:spcBef>
                <a:spcPts val="0"/>
              </a:spcBef>
              <a:spcAft>
                <a:spcPts val="0"/>
              </a:spcAft>
              <a:buNone/>
            </a:pPr>
            <a:r>
              <a:rPr lang="en-US" sz="4400">
                <a:solidFill>
                  <a:schemeClr val="dk1"/>
                </a:solidFill>
                <a:latin typeface="Calibri"/>
                <a:ea typeface="Calibri"/>
                <a:cs typeface="Calibri"/>
                <a:sym typeface="Calibri"/>
              </a:rPr>
              <a:t>Let’s find out…</a:t>
            </a:r>
            <a:endParaRPr sz="4400">
              <a:solidFill>
                <a:schemeClr val="dk1"/>
              </a:solidFill>
              <a:latin typeface="Calibri"/>
              <a:ea typeface="Calibri"/>
              <a:cs typeface="Calibri"/>
              <a:sym typeface="Calibri"/>
            </a:endParaRPr>
          </a:p>
        </p:txBody>
      </p:sp>
      <p:sp>
        <p:nvSpPr>
          <p:cNvPr id="1616" name="Google Shape;1616;p9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7" name="Google Shape;1617;p9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18" name="Google Shape;1618;p94" descr="https://clipartion.com/wp-content/uploads/2015/11/magnifying-glass-detective-free-clipart-images-1024x833.jpeg"/>
          <p:cNvPicPr preferRelativeResize="0"/>
          <p:nvPr/>
        </p:nvPicPr>
        <p:blipFill rotWithShape="1">
          <a:blip r:embed="rId3">
            <a:alphaModFix/>
          </a:blip>
          <a:srcRect/>
          <a:stretch/>
        </p:blipFill>
        <p:spPr>
          <a:xfrm>
            <a:off x="155575" y="312738"/>
            <a:ext cx="4171211" cy="3393183"/>
          </a:xfrm>
          <a:prstGeom prst="rect">
            <a:avLst/>
          </a:prstGeom>
          <a:noFill/>
          <a:ln>
            <a:noFill/>
          </a:ln>
        </p:spPr>
      </p:pic>
    </p:spTree>
    <p:extLst>
      <p:ext uri="{BB962C8B-B14F-4D97-AF65-F5344CB8AC3E}">
        <p14:creationId xmlns:p14="http://schemas.microsoft.com/office/powerpoint/2010/main" val="3244524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9" name="Google Shape;1629;p95"/>
          <p:cNvGrpSpPr/>
          <p:nvPr/>
        </p:nvGrpSpPr>
        <p:grpSpPr>
          <a:xfrm>
            <a:off x="0" y="5607439"/>
            <a:ext cx="64770" cy="1257300"/>
            <a:chOff x="1181105" y="4608196"/>
            <a:chExt cx="64770" cy="1257300"/>
          </a:xfrm>
        </p:grpSpPr>
        <p:sp>
          <p:nvSpPr>
            <p:cNvPr id="1630" name="Google Shape;1630;p9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1" name="Google Shape;1631;p9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2" name="Google Shape;1632;p9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3" name="Google Shape;1633;p9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34" name="Google Shape;1634;p95"/>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5" name="Google Shape;1635;p95"/>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What if we build a model to classify all emails as ham?</a:t>
            </a:r>
            <a:endParaRPr sz="2800"/>
          </a:p>
        </p:txBody>
      </p:sp>
      <p:sp>
        <p:nvSpPr>
          <p:cNvPr id="1636" name="Google Shape;1636;p9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7" name="Google Shape;1637;p9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8" name="Google Shape;1638;p95"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95"/>
          <p:cNvSpPr/>
          <p:nvPr/>
        </p:nvSpPr>
        <p:spPr>
          <a:xfrm>
            <a:off x="8083986" y="2116897"/>
            <a:ext cx="3831099" cy="3377475"/>
          </a:xfrm>
          <a:prstGeom prst="roundRect">
            <a:avLst>
              <a:gd name="adj" fmla="val 16667"/>
            </a:avLst>
          </a:prstGeom>
          <a:solidFill>
            <a:schemeClr val="lt1"/>
          </a:solid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0" name="Google Shape;1640;p95"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1" name="Google Shape;1641;p95"/>
          <p:cNvSpPr/>
          <p:nvPr/>
        </p:nvSpPr>
        <p:spPr>
          <a:xfrm>
            <a:off x="557644" y="1360266"/>
            <a:ext cx="11163316"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For a model that classifies all emails as ham, all ham emails are correctly classified whereas </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all </a:t>
            </a:r>
            <a:r>
              <a:rPr lang="en-US" sz="2000">
                <a:solidFill>
                  <a:srgbClr val="FF0000"/>
                </a:solidFill>
                <a:latin typeface="Arial"/>
                <a:ea typeface="Arial"/>
                <a:cs typeface="Arial"/>
                <a:sym typeface="Arial"/>
              </a:rPr>
              <a:t>spam emails are wrongly classified</a:t>
            </a:r>
            <a:r>
              <a:rPr lang="en-US" sz="2000">
                <a:solidFill>
                  <a:schemeClr val="dk1"/>
                </a:solidFill>
                <a:latin typeface="Arial"/>
                <a:ea typeface="Arial"/>
                <a:cs typeface="Arial"/>
                <a:sym typeface="Arial"/>
              </a:rPr>
              <a:t>.</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nvGrpSpPr>
          <p:cNvPr id="1642" name="Google Shape;1642;p95"/>
          <p:cNvGrpSpPr/>
          <p:nvPr/>
        </p:nvGrpSpPr>
        <p:grpSpPr>
          <a:xfrm>
            <a:off x="1094217" y="2669458"/>
            <a:ext cx="10353770" cy="1354908"/>
            <a:chOff x="1153794" y="3016865"/>
            <a:chExt cx="10353770" cy="1354908"/>
          </a:xfrm>
        </p:grpSpPr>
        <p:pic>
          <p:nvPicPr>
            <p:cNvPr id="1643" name="Google Shape;1643;p95"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644" name="Google Shape;1644;p95"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645" name="Google Shape;1645;p95" descr="Image result for email icon"/>
            <p:cNvPicPr preferRelativeResize="0"/>
            <p:nvPr/>
          </p:nvPicPr>
          <p:blipFill rotWithShape="1">
            <a:blip r:embed="rId4">
              <a:alphaModFix/>
            </a:blip>
            <a:srcRect/>
            <a:stretch/>
          </p:blipFill>
          <p:spPr>
            <a:xfrm>
              <a:off x="5176159" y="3016865"/>
              <a:ext cx="1310881" cy="1310881"/>
            </a:xfrm>
            <a:prstGeom prst="rect">
              <a:avLst/>
            </a:prstGeom>
            <a:noFill/>
            <a:ln>
              <a:noFill/>
            </a:ln>
          </p:spPr>
        </p:pic>
        <p:pic>
          <p:nvPicPr>
            <p:cNvPr id="1646" name="Google Shape;1646;p95"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647" name="Google Shape;1647;p95"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648" name="Google Shape;1648;p95"/>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649" name="Google Shape;1649;p95"/>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50" name="Google Shape;1650;p95"/>
          <p:cNvSpPr txBox="1"/>
          <p:nvPr/>
        </p:nvSpPr>
        <p:spPr>
          <a:xfrm>
            <a:off x="2797617" y="5131589"/>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651" name="Google Shape;1651;p95"/>
          <p:cNvSpPr txBox="1"/>
          <p:nvPr/>
        </p:nvSpPr>
        <p:spPr>
          <a:xfrm>
            <a:off x="2781237" y="4163954"/>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a:t>
            </a:r>
            <a:endParaRPr sz="1800">
              <a:solidFill>
                <a:schemeClr val="dk1"/>
              </a:solidFill>
              <a:latin typeface="Calibri"/>
              <a:ea typeface="Calibri"/>
              <a:cs typeface="Calibri"/>
              <a:sym typeface="Calibri"/>
            </a:endParaRPr>
          </a:p>
        </p:txBody>
      </p:sp>
      <p:sp>
        <p:nvSpPr>
          <p:cNvPr id="1652" name="Google Shape;1652;p95"/>
          <p:cNvSpPr txBox="1"/>
          <p:nvPr/>
        </p:nvSpPr>
        <p:spPr>
          <a:xfrm>
            <a:off x="8282213" y="5125040"/>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329</a:t>
            </a:r>
            <a:endParaRPr sz="1800" b="1">
              <a:solidFill>
                <a:srgbClr val="FF0000"/>
              </a:solidFill>
              <a:latin typeface="Arial"/>
              <a:ea typeface="Arial"/>
              <a:cs typeface="Arial"/>
              <a:sym typeface="Arial"/>
            </a:endParaRPr>
          </a:p>
        </p:txBody>
      </p:sp>
      <p:pic>
        <p:nvPicPr>
          <p:cNvPr id="1653" name="Google Shape;1653;p95"/>
          <p:cNvPicPr preferRelativeResize="0"/>
          <p:nvPr/>
        </p:nvPicPr>
        <p:blipFill rotWithShape="1">
          <a:blip r:embed="rId6">
            <a:alphaModFix/>
          </a:blip>
          <a:srcRect/>
          <a:stretch/>
        </p:blipFill>
        <p:spPr>
          <a:xfrm>
            <a:off x="1525820" y="4072718"/>
            <a:ext cx="489716" cy="503990"/>
          </a:xfrm>
          <a:prstGeom prst="rect">
            <a:avLst/>
          </a:prstGeom>
          <a:noFill/>
          <a:ln>
            <a:noFill/>
          </a:ln>
        </p:spPr>
      </p:pic>
      <p:pic>
        <p:nvPicPr>
          <p:cNvPr id="1654" name="Google Shape;1654;p95"/>
          <p:cNvPicPr preferRelativeResize="0"/>
          <p:nvPr/>
        </p:nvPicPr>
        <p:blipFill rotWithShape="1">
          <a:blip r:embed="rId6">
            <a:alphaModFix/>
          </a:blip>
          <a:srcRect/>
          <a:stretch/>
        </p:blipFill>
        <p:spPr>
          <a:xfrm>
            <a:off x="3040238" y="4054854"/>
            <a:ext cx="489716" cy="503990"/>
          </a:xfrm>
          <a:prstGeom prst="rect">
            <a:avLst/>
          </a:prstGeom>
          <a:noFill/>
          <a:ln>
            <a:noFill/>
          </a:ln>
        </p:spPr>
      </p:pic>
      <p:pic>
        <p:nvPicPr>
          <p:cNvPr id="1655" name="Google Shape;1655;p95"/>
          <p:cNvPicPr preferRelativeResize="0"/>
          <p:nvPr/>
        </p:nvPicPr>
        <p:blipFill rotWithShape="1">
          <a:blip r:embed="rId6">
            <a:alphaModFix/>
          </a:blip>
          <a:srcRect/>
          <a:stretch/>
        </p:blipFill>
        <p:spPr>
          <a:xfrm>
            <a:off x="5393956" y="4013558"/>
            <a:ext cx="489716" cy="503990"/>
          </a:xfrm>
          <a:prstGeom prst="rect">
            <a:avLst/>
          </a:prstGeom>
          <a:noFill/>
          <a:ln>
            <a:noFill/>
          </a:ln>
        </p:spPr>
      </p:pic>
      <p:pic>
        <p:nvPicPr>
          <p:cNvPr id="1656" name="Google Shape;1656;p95"/>
          <p:cNvPicPr preferRelativeResize="0"/>
          <p:nvPr/>
        </p:nvPicPr>
        <p:blipFill rotWithShape="1">
          <a:blip r:embed="rId7">
            <a:alphaModFix/>
          </a:blip>
          <a:srcRect/>
          <a:stretch/>
        </p:blipFill>
        <p:spPr>
          <a:xfrm>
            <a:off x="9796905" y="1892590"/>
            <a:ext cx="472045" cy="472045"/>
          </a:xfrm>
          <a:prstGeom prst="rect">
            <a:avLst/>
          </a:prstGeom>
          <a:noFill/>
          <a:ln>
            <a:noFill/>
          </a:ln>
        </p:spPr>
      </p:pic>
      <p:sp>
        <p:nvSpPr>
          <p:cNvPr id="1657" name="Google Shape;1657;p95"/>
          <p:cNvSpPr txBox="1"/>
          <p:nvPr/>
        </p:nvSpPr>
        <p:spPr>
          <a:xfrm>
            <a:off x="8337344" y="420737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a:t>
            </a:r>
            <a:endParaRPr sz="1800">
              <a:solidFill>
                <a:schemeClr val="dk1"/>
              </a:solidFill>
              <a:latin typeface="Calibri"/>
              <a:ea typeface="Calibri"/>
              <a:cs typeface="Calibri"/>
              <a:sym typeface="Calibri"/>
            </a:endParaRPr>
          </a:p>
        </p:txBody>
      </p:sp>
      <p:sp>
        <p:nvSpPr>
          <p:cNvPr id="1658" name="Google Shape;1658;p95"/>
          <p:cNvSpPr txBox="1"/>
          <p:nvPr/>
        </p:nvSpPr>
        <p:spPr>
          <a:xfrm>
            <a:off x="3442475" y="5752219"/>
            <a:ext cx="4392677" cy="693844"/>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59" name="Google Shape;1659;p95"/>
          <p:cNvSpPr txBox="1"/>
          <p:nvPr/>
        </p:nvSpPr>
        <p:spPr>
          <a:xfrm>
            <a:off x="6693796" y="3060485"/>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9980137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grpSp>
        <p:nvGrpSpPr>
          <p:cNvPr id="1670" name="Google Shape;1670;p96"/>
          <p:cNvGrpSpPr/>
          <p:nvPr/>
        </p:nvGrpSpPr>
        <p:grpSpPr>
          <a:xfrm>
            <a:off x="0" y="5607439"/>
            <a:ext cx="64770" cy="1257300"/>
            <a:chOff x="1181105" y="4608196"/>
            <a:chExt cx="64770" cy="1257300"/>
          </a:xfrm>
        </p:grpSpPr>
        <p:sp>
          <p:nvSpPr>
            <p:cNvPr id="1671" name="Google Shape;1671;p9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2" name="Google Shape;1672;p9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3" name="Google Shape;1673;p9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4" name="Google Shape;1674;p9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75" name="Google Shape;1675;p9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6" name="Google Shape;1676;p96"/>
          <p:cNvSpPr txBox="1">
            <a:spLocks noGrp="1"/>
          </p:cNvSpPr>
          <p:nvPr>
            <p:ph type="title"/>
          </p:nvPr>
        </p:nvSpPr>
        <p:spPr>
          <a:xfrm>
            <a:off x="497178" y="110784"/>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No significant difference in accuracy between models</a:t>
            </a:r>
            <a:endParaRPr sz="2800"/>
          </a:p>
        </p:txBody>
      </p:sp>
      <p:sp>
        <p:nvSpPr>
          <p:cNvPr id="1677" name="Google Shape;1677;p96"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8" name="Google Shape;1678;p96"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9" name="Google Shape;1679;p96"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0" name="Google Shape;1680;p96"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81" name="Google Shape;1681;p96"/>
          <p:cNvGrpSpPr/>
          <p:nvPr/>
        </p:nvGrpSpPr>
        <p:grpSpPr>
          <a:xfrm>
            <a:off x="852441" y="2423263"/>
            <a:ext cx="4809873" cy="2400796"/>
            <a:chOff x="2697960" y="2448733"/>
            <a:chExt cx="9023000" cy="4549587"/>
          </a:xfrm>
        </p:grpSpPr>
        <p:grpSp>
          <p:nvGrpSpPr>
            <p:cNvPr id="1682" name="Google Shape;1682;p96"/>
            <p:cNvGrpSpPr/>
            <p:nvPr/>
          </p:nvGrpSpPr>
          <p:grpSpPr>
            <a:xfrm>
              <a:off x="2697960" y="2448733"/>
              <a:ext cx="8809604" cy="1352923"/>
              <a:chOff x="2697960" y="2905938"/>
              <a:chExt cx="8809604" cy="1352923"/>
            </a:xfrm>
          </p:grpSpPr>
          <p:pic>
            <p:nvPicPr>
              <p:cNvPr id="1683" name="Google Shape;1683;p96" descr="Image result for email icon"/>
              <p:cNvPicPr preferRelativeResize="0"/>
              <p:nvPr/>
            </p:nvPicPr>
            <p:blipFill rotWithShape="1">
              <a:blip r:embed="rId3">
                <a:alphaModFix/>
              </a:blip>
              <a:srcRect/>
              <a:stretch/>
            </p:blipFill>
            <p:spPr>
              <a:xfrm>
                <a:off x="2697960" y="2905938"/>
                <a:ext cx="1352923" cy="1352923"/>
              </a:xfrm>
              <a:prstGeom prst="rect">
                <a:avLst/>
              </a:prstGeom>
              <a:noFill/>
              <a:ln>
                <a:noFill/>
              </a:ln>
            </p:spPr>
          </p:pic>
          <p:pic>
            <p:nvPicPr>
              <p:cNvPr id="1684" name="Google Shape;1684;p96" descr="Image result for email icon"/>
              <p:cNvPicPr preferRelativeResize="0"/>
              <p:nvPr/>
            </p:nvPicPr>
            <p:blipFill rotWithShape="1">
              <a:blip r:embed="rId4">
                <a:alphaModFix/>
              </a:blip>
              <a:srcRect/>
              <a:stretch/>
            </p:blipFill>
            <p:spPr>
              <a:xfrm>
                <a:off x="4729695" y="2940223"/>
                <a:ext cx="1310882" cy="1310882"/>
              </a:xfrm>
              <a:prstGeom prst="rect">
                <a:avLst/>
              </a:prstGeom>
              <a:noFill/>
              <a:ln>
                <a:noFill/>
              </a:ln>
            </p:spPr>
          </p:pic>
          <p:pic>
            <p:nvPicPr>
              <p:cNvPr id="1685" name="Google Shape;1685;p96"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686" name="Google Shape;1686;p96"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687" name="Google Shape;1687;p96"/>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688" name="Google Shape;1688;p96"/>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89" name="Google Shape;1689;p96"/>
            <p:cNvSpPr txBox="1"/>
            <p:nvPr/>
          </p:nvSpPr>
          <p:spPr>
            <a:xfrm>
              <a:off x="2797616" y="525512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690" name="Google Shape;1690;p96"/>
            <p:cNvSpPr txBox="1"/>
            <p:nvPr/>
          </p:nvSpPr>
          <p:spPr>
            <a:xfrm>
              <a:off x="8282213" y="4604572"/>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Spam </a:t>
              </a:r>
              <a:endParaRPr sz="1800">
                <a:solidFill>
                  <a:schemeClr val="dk1"/>
                </a:solidFill>
                <a:latin typeface="Calibri"/>
                <a:ea typeface="Calibri"/>
                <a:cs typeface="Calibri"/>
                <a:sym typeface="Calibri"/>
              </a:endParaRPr>
            </a:p>
          </p:txBody>
        </p:sp>
        <p:sp>
          <p:nvSpPr>
            <p:cNvPr id="1691" name="Google Shape;1691;p96"/>
            <p:cNvSpPr txBox="1"/>
            <p:nvPr/>
          </p:nvSpPr>
          <p:spPr>
            <a:xfrm>
              <a:off x="2797615" y="4612838"/>
              <a:ext cx="3438747" cy="6998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 </a:t>
              </a:r>
              <a:endParaRPr sz="1800">
                <a:solidFill>
                  <a:schemeClr val="dk1"/>
                </a:solidFill>
                <a:latin typeface="Calibri"/>
                <a:ea typeface="Calibri"/>
                <a:cs typeface="Calibri"/>
                <a:sym typeface="Calibri"/>
              </a:endParaRPr>
            </a:p>
          </p:txBody>
        </p:sp>
        <p:sp>
          <p:nvSpPr>
            <p:cNvPr id="1692" name="Google Shape;1692;p96"/>
            <p:cNvSpPr txBox="1"/>
            <p:nvPr/>
          </p:nvSpPr>
          <p:spPr>
            <a:xfrm>
              <a:off x="8282213" y="5248580"/>
              <a:ext cx="3438747" cy="17497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329</a:t>
              </a:r>
              <a:endParaRPr/>
            </a:p>
            <a:p>
              <a:pPr marL="0" marR="0" lvl="0" indent="0" algn="ctr" rtl="0">
                <a:spcBef>
                  <a:spcPts val="0"/>
                </a:spcBef>
                <a:spcAft>
                  <a:spcPts val="0"/>
                </a:spcAft>
                <a:buNone/>
              </a:pPr>
              <a:endParaRPr sz="1800" b="1">
                <a:solidFill>
                  <a:srgbClr val="FF0000"/>
                </a:solidFill>
                <a:latin typeface="Arial"/>
                <a:ea typeface="Arial"/>
                <a:cs typeface="Arial"/>
                <a:sym typeface="Arial"/>
              </a:endParaRPr>
            </a:p>
            <a:p>
              <a:pPr marL="0" marR="0" lvl="0" indent="0" algn="ctr" rtl="0">
                <a:spcBef>
                  <a:spcPts val="0"/>
                </a:spcBef>
                <a:spcAft>
                  <a:spcPts val="0"/>
                </a:spcAft>
                <a:buNone/>
              </a:pPr>
              <a:endParaRPr sz="1800" b="1">
                <a:solidFill>
                  <a:srgbClr val="FF0000"/>
                </a:solidFill>
                <a:latin typeface="Arial"/>
                <a:ea typeface="Arial"/>
                <a:cs typeface="Arial"/>
                <a:sym typeface="Arial"/>
              </a:endParaRPr>
            </a:p>
          </p:txBody>
        </p:sp>
        <p:pic>
          <p:nvPicPr>
            <p:cNvPr id="1693" name="Google Shape;1693;p96"/>
            <p:cNvPicPr preferRelativeResize="0"/>
            <p:nvPr/>
          </p:nvPicPr>
          <p:blipFill rotWithShape="1">
            <a:blip r:embed="rId6">
              <a:alphaModFix/>
            </a:blip>
            <a:srcRect/>
            <a:stretch/>
          </p:blipFill>
          <p:spPr>
            <a:xfrm>
              <a:off x="3099815" y="4055418"/>
              <a:ext cx="489716" cy="503990"/>
            </a:xfrm>
            <a:prstGeom prst="rect">
              <a:avLst/>
            </a:prstGeom>
            <a:noFill/>
            <a:ln>
              <a:noFill/>
            </a:ln>
          </p:spPr>
        </p:pic>
        <p:pic>
          <p:nvPicPr>
            <p:cNvPr id="1694" name="Google Shape;1694;p96"/>
            <p:cNvPicPr preferRelativeResize="0"/>
            <p:nvPr/>
          </p:nvPicPr>
          <p:blipFill rotWithShape="1">
            <a:blip r:embed="rId6">
              <a:alphaModFix/>
            </a:blip>
            <a:srcRect/>
            <a:stretch/>
          </p:blipFill>
          <p:spPr>
            <a:xfrm>
              <a:off x="5453533" y="4014122"/>
              <a:ext cx="489716" cy="503990"/>
            </a:xfrm>
            <a:prstGeom prst="rect">
              <a:avLst/>
            </a:prstGeom>
            <a:noFill/>
            <a:ln>
              <a:noFill/>
            </a:ln>
          </p:spPr>
        </p:pic>
        <p:pic>
          <p:nvPicPr>
            <p:cNvPr id="1695" name="Google Shape;1695;p96"/>
            <p:cNvPicPr preferRelativeResize="0"/>
            <p:nvPr/>
          </p:nvPicPr>
          <p:blipFill rotWithShape="1">
            <a:blip r:embed="rId6">
              <a:alphaModFix/>
            </a:blip>
            <a:srcRect/>
            <a:stretch/>
          </p:blipFill>
          <p:spPr>
            <a:xfrm>
              <a:off x="8870880" y="4055418"/>
              <a:ext cx="489716" cy="503990"/>
            </a:xfrm>
            <a:prstGeom prst="rect">
              <a:avLst/>
            </a:prstGeom>
            <a:noFill/>
            <a:ln>
              <a:noFill/>
            </a:ln>
          </p:spPr>
        </p:pic>
        <p:pic>
          <p:nvPicPr>
            <p:cNvPr id="1696" name="Google Shape;1696;p96"/>
            <p:cNvPicPr preferRelativeResize="0"/>
            <p:nvPr/>
          </p:nvPicPr>
          <p:blipFill rotWithShape="1">
            <a:blip r:embed="rId6">
              <a:alphaModFix/>
            </a:blip>
            <a:srcRect/>
            <a:stretch/>
          </p:blipFill>
          <p:spPr>
            <a:xfrm>
              <a:off x="10831458" y="4029860"/>
              <a:ext cx="489716" cy="503990"/>
            </a:xfrm>
            <a:prstGeom prst="rect">
              <a:avLst/>
            </a:prstGeom>
            <a:noFill/>
            <a:ln>
              <a:noFill/>
            </a:ln>
          </p:spPr>
        </p:pic>
      </p:grpSp>
      <p:grpSp>
        <p:nvGrpSpPr>
          <p:cNvPr id="1697" name="Google Shape;1697;p96"/>
          <p:cNvGrpSpPr/>
          <p:nvPr/>
        </p:nvGrpSpPr>
        <p:grpSpPr>
          <a:xfrm>
            <a:off x="6812270" y="2505258"/>
            <a:ext cx="4601345" cy="1791887"/>
            <a:chOff x="2689233" y="2825336"/>
            <a:chExt cx="9031727" cy="3389982"/>
          </a:xfrm>
        </p:grpSpPr>
        <p:grpSp>
          <p:nvGrpSpPr>
            <p:cNvPr id="1698" name="Google Shape;1698;p96"/>
            <p:cNvGrpSpPr/>
            <p:nvPr/>
          </p:nvGrpSpPr>
          <p:grpSpPr>
            <a:xfrm>
              <a:off x="2689233" y="2825336"/>
              <a:ext cx="8818331" cy="1357251"/>
              <a:chOff x="2689233" y="3014522"/>
              <a:chExt cx="8818331" cy="1357251"/>
            </a:xfrm>
          </p:grpSpPr>
          <p:pic>
            <p:nvPicPr>
              <p:cNvPr id="1699" name="Google Shape;1699;p96"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700" name="Google Shape;1700;p96" descr="Image result for email icon"/>
              <p:cNvPicPr preferRelativeResize="0"/>
              <p:nvPr/>
            </p:nvPicPr>
            <p:blipFill rotWithShape="1">
              <a:blip r:embed="rId7">
                <a:alphaModFix/>
              </a:blip>
              <a:srcRect/>
              <a:stretch/>
            </p:blipFill>
            <p:spPr>
              <a:xfrm>
                <a:off x="5010175" y="3014522"/>
                <a:ext cx="1352923" cy="1352923"/>
              </a:xfrm>
              <a:prstGeom prst="rect">
                <a:avLst/>
              </a:prstGeom>
              <a:noFill/>
              <a:ln>
                <a:noFill/>
              </a:ln>
            </p:spPr>
          </p:pic>
          <p:pic>
            <p:nvPicPr>
              <p:cNvPr id="1701" name="Google Shape;1701;p96" descr="Related image"/>
              <p:cNvPicPr preferRelativeResize="0"/>
              <p:nvPr/>
            </p:nvPicPr>
            <p:blipFill rotWithShape="1">
              <a:blip r:embed="rId8">
                <a:alphaModFix/>
              </a:blip>
              <a:srcRect/>
              <a:stretch/>
            </p:blipFill>
            <p:spPr>
              <a:xfrm>
                <a:off x="8426978" y="3071403"/>
                <a:ext cx="1145157" cy="1145158"/>
              </a:xfrm>
              <a:prstGeom prst="rect">
                <a:avLst/>
              </a:prstGeom>
              <a:noFill/>
              <a:ln>
                <a:noFill/>
              </a:ln>
            </p:spPr>
          </p:pic>
          <p:pic>
            <p:nvPicPr>
              <p:cNvPr id="1702" name="Google Shape;1702;p96" descr="Related image"/>
              <p:cNvPicPr preferRelativeResize="0"/>
              <p:nvPr/>
            </p:nvPicPr>
            <p:blipFill rotWithShape="1">
              <a:blip r:embed="rId8">
                <a:alphaModFix/>
              </a:blip>
              <a:srcRect/>
              <a:stretch/>
            </p:blipFill>
            <p:spPr>
              <a:xfrm>
                <a:off x="10362407" y="3071403"/>
                <a:ext cx="1145157" cy="1145158"/>
              </a:xfrm>
              <a:prstGeom prst="rect">
                <a:avLst/>
              </a:prstGeom>
              <a:noFill/>
              <a:ln>
                <a:noFill/>
              </a:ln>
            </p:spPr>
          </p:pic>
          <p:sp>
            <p:nvSpPr>
              <p:cNvPr id="1703" name="Google Shape;1703;p96"/>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704" name="Google Shape;1704;p96"/>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705" name="Google Shape;1705;p96"/>
            <p:cNvSpPr txBox="1"/>
            <p:nvPr/>
          </p:nvSpPr>
          <p:spPr>
            <a:xfrm>
              <a:off x="2797616" y="5523147"/>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706" name="Google Shape;1706;p96"/>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Spam </a:t>
              </a:r>
              <a:endParaRPr sz="1800">
                <a:solidFill>
                  <a:schemeClr val="dk1"/>
                </a:solidFill>
                <a:latin typeface="Calibri"/>
                <a:ea typeface="Calibri"/>
                <a:cs typeface="Calibri"/>
                <a:sym typeface="Calibri"/>
              </a:endParaRPr>
            </a:p>
          </p:txBody>
        </p:sp>
        <p:sp>
          <p:nvSpPr>
            <p:cNvPr id="1707" name="Google Shape;1707;p96"/>
            <p:cNvSpPr txBox="1"/>
            <p:nvPr/>
          </p:nvSpPr>
          <p:spPr>
            <a:xfrm>
              <a:off x="2840814" y="4432537"/>
              <a:ext cx="3438747" cy="6987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 </a:t>
              </a:r>
              <a:endParaRPr sz="1800">
                <a:solidFill>
                  <a:schemeClr val="dk1"/>
                </a:solidFill>
                <a:latin typeface="Calibri"/>
                <a:ea typeface="Calibri"/>
                <a:cs typeface="Calibri"/>
                <a:sym typeface="Calibri"/>
              </a:endParaRPr>
            </a:p>
          </p:txBody>
        </p:sp>
        <p:sp>
          <p:nvSpPr>
            <p:cNvPr id="1708" name="Google Shape;1708;p96"/>
            <p:cNvSpPr txBox="1"/>
            <p:nvPr/>
          </p:nvSpPr>
          <p:spPr>
            <a:xfrm>
              <a:off x="8282213" y="5516597"/>
              <a:ext cx="3438747" cy="6987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160</a:t>
              </a:r>
              <a:endParaRPr sz="1800" b="1">
                <a:solidFill>
                  <a:schemeClr val="dk1"/>
                </a:solidFill>
                <a:latin typeface="Arial"/>
                <a:ea typeface="Arial"/>
                <a:cs typeface="Arial"/>
                <a:sym typeface="Arial"/>
              </a:endParaRPr>
            </a:p>
          </p:txBody>
        </p:sp>
      </p:grpSp>
      <p:cxnSp>
        <p:nvCxnSpPr>
          <p:cNvPr id="1709" name="Google Shape;1709;p96"/>
          <p:cNvCxnSpPr/>
          <p:nvPr/>
        </p:nvCxnSpPr>
        <p:spPr>
          <a:xfrm flipH="1">
            <a:off x="6176801" y="1639614"/>
            <a:ext cx="39789" cy="4257385"/>
          </a:xfrm>
          <a:prstGeom prst="straightConnector1">
            <a:avLst/>
          </a:prstGeom>
          <a:noFill/>
          <a:ln w="28575" cap="flat" cmpd="sng">
            <a:solidFill>
              <a:srgbClr val="00B0F0"/>
            </a:solidFill>
            <a:prstDash val="solid"/>
            <a:miter lim="800000"/>
            <a:headEnd type="none" w="sm" len="sm"/>
            <a:tailEnd type="none" w="sm" len="sm"/>
          </a:ln>
        </p:spPr>
      </p:cxnSp>
      <p:sp>
        <p:nvSpPr>
          <p:cNvPr id="1710" name="Google Shape;1710;p96"/>
          <p:cNvSpPr txBox="1"/>
          <p:nvPr/>
        </p:nvSpPr>
        <p:spPr>
          <a:xfrm>
            <a:off x="1242779" y="1513032"/>
            <a:ext cx="613867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Dumb Model: Predict all are ham</a:t>
            </a:r>
            <a:endParaRPr/>
          </a:p>
        </p:txBody>
      </p:sp>
      <p:sp>
        <p:nvSpPr>
          <p:cNvPr id="1711" name="Google Shape;1711;p96"/>
          <p:cNvSpPr txBox="1"/>
          <p:nvPr/>
        </p:nvSpPr>
        <p:spPr>
          <a:xfrm>
            <a:off x="8485632" y="1586642"/>
            <a:ext cx="23339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Original Model</a:t>
            </a:r>
            <a:endParaRPr sz="1800" b="1">
              <a:solidFill>
                <a:schemeClr val="dk1"/>
              </a:solidFill>
              <a:latin typeface="Arial"/>
              <a:ea typeface="Arial"/>
              <a:cs typeface="Arial"/>
              <a:sym typeface="Arial"/>
            </a:endParaRPr>
          </a:p>
        </p:txBody>
      </p:sp>
      <p:sp>
        <p:nvSpPr>
          <p:cNvPr id="1712" name="Google Shape;1712;p96"/>
          <p:cNvSpPr/>
          <p:nvPr/>
        </p:nvSpPr>
        <p:spPr>
          <a:xfrm>
            <a:off x="453956" y="6050389"/>
            <a:ext cx="1116331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It is evident that </a:t>
            </a:r>
            <a:r>
              <a:rPr lang="en-US" sz="1800" b="1">
                <a:solidFill>
                  <a:schemeClr val="dk1"/>
                </a:solidFill>
                <a:latin typeface="Arial"/>
                <a:ea typeface="Arial"/>
                <a:cs typeface="Arial"/>
                <a:sym typeface="Arial"/>
              </a:rPr>
              <a:t>accuracy</a:t>
            </a:r>
            <a:r>
              <a:rPr lang="en-US" sz="1800">
                <a:solidFill>
                  <a:schemeClr val="dk1"/>
                </a:solidFill>
                <a:latin typeface="Arial"/>
                <a:ea typeface="Arial"/>
                <a:cs typeface="Arial"/>
                <a:sym typeface="Arial"/>
              </a:rPr>
              <a:t> for a dumb model is not much different from our original model. </a:t>
            </a:r>
            <a:endParaRPr sz="1800">
              <a:solidFill>
                <a:schemeClr val="dk1"/>
              </a:solidFill>
              <a:latin typeface="Arial"/>
              <a:ea typeface="Arial"/>
              <a:cs typeface="Arial"/>
              <a:sym typeface="Arial"/>
            </a:endParaRPr>
          </a:p>
        </p:txBody>
      </p:sp>
      <p:sp>
        <p:nvSpPr>
          <p:cNvPr id="1713" name="Google Shape;1713;p96"/>
          <p:cNvSpPr/>
          <p:nvPr/>
        </p:nvSpPr>
        <p:spPr>
          <a:xfrm>
            <a:off x="1580011" y="4707481"/>
            <a:ext cx="3619182" cy="6127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714" name="Google Shape;1714;p96"/>
          <p:cNvSpPr/>
          <p:nvPr/>
        </p:nvSpPr>
        <p:spPr>
          <a:xfrm>
            <a:off x="6867487" y="4681173"/>
            <a:ext cx="4031873" cy="618311"/>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extLst>
      <p:ext uri="{BB962C8B-B14F-4D97-AF65-F5344CB8AC3E}">
        <p14:creationId xmlns:p14="http://schemas.microsoft.com/office/powerpoint/2010/main" val="19557669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grpSp>
        <p:nvGrpSpPr>
          <p:cNvPr id="1725" name="Google Shape;1725;p97"/>
          <p:cNvGrpSpPr/>
          <p:nvPr/>
        </p:nvGrpSpPr>
        <p:grpSpPr>
          <a:xfrm>
            <a:off x="0" y="5607439"/>
            <a:ext cx="64770" cy="1257300"/>
            <a:chOff x="1181105" y="4608196"/>
            <a:chExt cx="64770" cy="1257300"/>
          </a:xfrm>
        </p:grpSpPr>
        <p:sp>
          <p:nvSpPr>
            <p:cNvPr id="1726" name="Google Shape;1726;p9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7" name="Google Shape;1727;p9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8" name="Google Shape;1728;p9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9" name="Google Shape;1729;p9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30" name="Google Shape;1730;p97"/>
          <p:cNvSpPr txBox="1">
            <a:spLocks noGrp="1"/>
          </p:cNvSpPr>
          <p:nvPr>
            <p:ph type="title"/>
          </p:nvPr>
        </p:nvSpPr>
        <p:spPr>
          <a:xfrm>
            <a:off x="497178" y="110784"/>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No significant difference in accuracy between models</a:t>
            </a:r>
            <a:endParaRPr sz="2800"/>
          </a:p>
        </p:txBody>
      </p:sp>
      <p:sp>
        <p:nvSpPr>
          <p:cNvPr id="1731" name="Google Shape;1731;p9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2" name="Google Shape;1732;p9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3" name="Google Shape;1733;p97"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97"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5" name="Google Shape;1735;p97"/>
          <p:cNvSpPr/>
          <p:nvPr/>
        </p:nvSpPr>
        <p:spPr>
          <a:xfrm>
            <a:off x="497178" y="1598786"/>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In cases where there is imbalance in data, accuracy is not an adequate metric to explain performance of model.  </a:t>
            </a:r>
            <a:endParaRPr sz="2000">
              <a:solidFill>
                <a:schemeClr val="dk1"/>
              </a:solidFill>
              <a:latin typeface="Arial"/>
              <a:ea typeface="Arial"/>
              <a:cs typeface="Arial"/>
              <a:sym typeface="Arial"/>
            </a:endParaRPr>
          </a:p>
        </p:txBody>
      </p:sp>
      <p:pic>
        <p:nvPicPr>
          <p:cNvPr id="1736" name="Google Shape;1736;p97"/>
          <p:cNvPicPr preferRelativeResize="0"/>
          <p:nvPr/>
        </p:nvPicPr>
        <p:blipFill rotWithShape="1">
          <a:blip r:embed="rId3">
            <a:alphaModFix/>
          </a:blip>
          <a:srcRect/>
          <a:stretch/>
        </p:blipFill>
        <p:spPr>
          <a:xfrm>
            <a:off x="3992375" y="2408010"/>
            <a:ext cx="4219575" cy="2771775"/>
          </a:xfrm>
          <a:prstGeom prst="rect">
            <a:avLst/>
          </a:prstGeom>
          <a:noFill/>
          <a:ln>
            <a:noFill/>
          </a:ln>
        </p:spPr>
      </p:pic>
      <p:sp>
        <p:nvSpPr>
          <p:cNvPr id="1737" name="Google Shape;1737;p97"/>
          <p:cNvSpPr/>
          <p:nvPr/>
        </p:nvSpPr>
        <p:spPr>
          <a:xfrm>
            <a:off x="7566635" y="2972521"/>
            <a:ext cx="6848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a:t>
            </a:r>
            <a:endParaRPr sz="1800" b="1">
              <a:solidFill>
                <a:schemeClr val="dk1"/>
              </a:solidFill>
              <a:latin typeface="Arial"/>
              <a:ea typeface="Arial"/>
              <a:cs typeface="Arial"/>
              <a:sym typeface="Arial"/>
            </a:endParaRPr>
          </a:p>
        </p:txBody>
      </p:sp>
      <p:sp>
        <p:nvSpPr>
          <p:cNvPr id="1738" name="Google Shape;1738;p97"/>
          <p:cNvSpPr/>
          <p:nvPr/>
        </p:nvSpPr>
        <p:spPr>
          <a:xfrm>
            <a:off x="4239313" y="2700830"/>
            <a:ext cx="81304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a:t>
            </a:r>
            <a:endParaRPr sz="1800" b="1">
              <a:solidFill>
                <a:schemeClr val="dk1"/>
              </a:solidFill>
              <a:latin typeface="Arial"/>
              <a:ea typeface="Arial"/>
              <a:cs typeface="Arial"/>
              <a:sym typeface="Arial"/>
            </a:endParaRPr>
          </a:p>
        </p:txBody>
      </p:sp>
      <p:sp>
        <p:nvSpPr>
          <p:cNvPr id="1739" name="Google Shape;1739;p97"/>
          <p:cNvSpPr/>
          <p:nvPr/>
        </p:nvSpPr>
        <p:spPr>
          <a:xfrm>
            <a:off x="4630112" y="4221762"/>
            <a:ext cx="56938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329</a:t>
            </a:r>
            <a:endParaRPr sz="1800" b="1">
              <a:solidFill>
                <a:schemeClr val="dk1"/>
              </a:solidFill>
              <a:latin typeface="Arial"/>
              <a:ea typeface="Arial"/>
              <a:cs typeface="Arial"/>
              <a:sym typeface="Arial"/>
            </a:endParaRPr>
          </a:p>
        </p:txBody>
      </p:sp>
      <p:sp>
        <p:nvSpPr>
          <p:cNvPr id="1740" name="Google Shape;1740;p97"/>
          <p:cNvSpPr/>
          <p:nvPr/>
        </p:nvSpPr>
        <p:spPr>
          <a:xfrm>
            <a:off x="6991968" y="4528313"/>
            <a:ext cx="6976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769014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98"/>
          <p:cNvSpPr txBox="1"/>
          <p:nvPr/>
        </p:nvSpPr>
        <p:spPr>
          <a:xfrm>
            <a:off x="1510020" y="3705921"/>
            <a:ext cx="9772036"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Lets solve drawbacks of classification accuracy by confusion matrix…</a:t>
            </a:r>
            <a:endParaRPr sz="4400">
              <a:solidFill>
                <a:schemeClr val="dk1"/>
              </a:solidFill>
              <a:latin typeface="Calibri"/>
              <a:ea typeface="Calibri"/>
              <a:cs typeface="Calibri"/>
              <a:sym typeface="Calibri"/>
            </a:endParaRPr>
          </a:p>
        </p:txBody>
      </p:sp>
      <p:sp>
        <p:nvSpPr>
          <p:cNvPr id="1747" name="Google Shape;1747;p98"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8" name="Google Shape;1748;p98"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9" name="Google Shape;1749;p98" descr="https://clipartion.com/wp-content/uploads/2015/11/magnifying-glass-detective-free-clipart-images-1024x833.jpeg"/>
          <p:cNvPicPr preferRelativeResize="0"/>
          <p:nvPr/>
        </p:nvPicPr>
        <p:blipFill rotWithShape="1">
          <a:blip r:embed="rId3">
            <a:alphaModFix/>
          </a:blip>
          <a:srcRect/>
          <a:stretch/>
        </p:blipFill>
        <p:spPr>
          <a:xfrm>
            <a:off x="155575" y="465138"/>
            <a:ext cx="4171211" cy="3393183"/>
          </a:xfrm>
          <a:prstGeom prst="rect">
            <a:avLst/>
          </a:prstGeom>
          <a:noFill/>
          <a:ln>
            <a:noFill/>
          </a:ln>
        </p:spPr>
      </p:pic>
    </p:spTree>
    <p:extLst>
      <p:ext uri="{BB962C8B-B14F-4D97-AF65-F5344CB8AC3E}">
        <p14:creationId xmlns:p14="http://schemas.microsoft.com/office/powerpoint/2010/main" val="494673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grpSp>
        <p:nvGrpSpPr>
          <p:cNvPr id="1760" name="Google Shape;1760;p99"/>
          <p:cNvGrpSpPr/>
          <p:nvPr/>
        </p:nvGrpSpPr>
        <p:grpSpPr>
          <a:xfrm>
            <a:off x="0" y="5607439"/>
            <a:ext cx="64770" cy="1257300"/>
            <a:chOff x="1181105" y="4608196"/>
            <a:chExt cx="64770" cy="1257300"/>
          </a:xfrm>
        </p:grpSpPr>
        <p:sp>
          <p:nvSpPr>
            <p:cNvPr id="1761" name="Google Shape;1761;p9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2" name="Google Shape;1762;p9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3" name="Google Shape;1763;p9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4" name="Google Shape;1764;p9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65" name="Google Shape;1765;p9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6" name="Google Shape;1766;p99"/>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7" name="Google Shape;1767;p99"/>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consider a medical model</a:t>
            </a:r>
            <a:endParaRPr sz="3600">
              <a:solidFill>
                <a:schemeClr val="dk2"/>
              </a:solidFill>
              <a:latin typeface="Montserrat"/>
              <a:ea typeface="Montserrat"/>
              <a:cs typeface="Montserrat"/>
              <a:sym typeface="Montserrat"/>
            </a:endParaRPr>
          </a:p>
        </p:txBody>
      </p:sp>
      <p:pic>
        <p:nvPicPr>
          <p:cNvPr id="1768" name="Google Shape;1768;p99"/>
          <p:cNvPicPr preferRelativeResize="0"/>
          <p:nvPr/>
        </p:nvPicPr>
        <p:blipFill rotWithShape="1">
          <a:blip r:embed="rId3">
            <a:alphaModFix/>
          </a:blip>
          <a:srcRect/>
          <a:stretch/>
        </p:blipFill>
        <p:spPr>
          <a:xfrm>
            <a:off x="3850041" y="3545240"/>
            <a:ext cx="1632464" cy="2602244"/>
          </a:xfrm>
          <a:prstGeom prst="rect">
            <a:avLst/>
          </a:prstGeom>
          <a:noFill/>
          <a:ln>
            <a:noFill/>
          </a:ln>
        </p:spPr>
      </p:pic>
      <p:pic>
        <p:nvPicPr>
          <p:cNvPr id="1769" name="Google Shape;1769;p99"/>
          <p:cNvPicPr preferRelativeResize="0"/>
          <p:nvPr/>
        </p:nvPicPr>
        <p:blipFill rotWithShape="1">
          <a:blip r:embed="rId4">
            <a:alphaModFix/>
          </a:blip>
          <a:srcRect/>
          <a:stretch/>
        </p:blipFill>
        <p:spPr>
          <a:xfrm>
            <a:off x="5515994" y="3595352"/>
            <a:ext cx="1751692" cy="2361857"/>
          </a:xfrm>
          <a:prstGeom prst="rect">
            <a:avLst/>
          </a:prstGeom>
          <a:noFill/>
          <a:ln>
            <a:noFill/>
          </a:ln>
        </p:spPr>
      </p:pic>
      <p:pic>
        <p:nvPicPr>
          <p:cNvPr id="1770" name="Google Shape;1770;p99" descr="Image result for doctor icon"/>
          <p:cNvPicPr preferRelativeResize="0"/>
          <p:nvPr/>
        </p:nvPicPr>
        <p:blipFill rotWithShape="1">
          <a:blip r:embed="rId5">
            <a:alphaModFix/>
          </a:blip>
          <a:srcRect/>
          <a:stretch/>
        </p:blipFill>
        <p:spPr>
          <a:xfrm>
            <a:off x="1351799" y="1674221"/>
            <a:ext cx="2541799" cy="4282988"/>
          </a:xfrm>
          <a:prstGeom prst="rect">
            <a:avLst/>
          </a:prstGeom>
          <a:noFill/>
          <a:ln>
            <a:noFill/>
          </a:ln>
        </p:spPr>
      </p:pic>
      <p:sp>
        <p:nvSpPr>
          <p:cNvPr id="1771" name="Google Shape;1771;p99"/>
          <p:cNvSpPr txBox="1"/>
          <p:nvPr/>
        </p:nvSpPr>
        <p:spPr>
          <a:xfrm>
            <a:off x="4887310" y="1674221"/>
            <a:ext cx="580926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Jones’ hospital has revamped its medical facilities and wants to analyze if it is making correct diagnosis using its newly imported medical equipment.</a:t>
            </a:r>
            <a:endParaRPr sz="1800">
              <a:solidFill>
                <a:schemeClr val="dk1"/>
              </a:solidFill>
              <a:latin typeface="Arial"/>
              <a:ea typeface="Arial"/>
              <a:cs typeface="Arial"/>
              <a:sym typeface="Arial"/>
            </a:endParaRPr>
          </a:p>
        </p:txBody>
      </p:sp>
      <p:sp>
        <p:nvSpPr>
          <p:cNvPr id="1772" name="Google Shape;1772;p99" descr="Image result for medical equipment"/>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73" name="Google Shape;1773;p99" descr="Image result for medical equipment"/>
          <p:cNvPicPr preferRelativeResize="0"/>
          <p:nvPr/>
        </p:nvPicPr>
        <p:blipFill rotWithShape="1">
          <a:blip r:embed="rId6">
            <a:alphaModFix/>
          </a:blip>
          <a:srcRect/>
          <a:stretch/>
        </p:blipFill>
        <p:spPr>
          <a:xfrm>
            <a:off x="7783226" y="3879473"/>
            <a:ext cx="3959798" cy="1649916"/>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57711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grpSp>
        <p:nvGrpSpPr>
          <p:cNvPr id="1784" name="Google Shape;1784;p100"/>
          <p:cNvGrpSpPr/>
          <p:nvPr/>
        </p:nvGrpSpPr>
        <p:grpSpPr>
          <a:xfrm>
            <a:off x="0" y="5607439"/>
            <a:ext cx="64770" cy="1257300"/>
            <a:chOff x="1181105" y="4608196"/>
            <a:chExt cx="64770" cy="1257300"/>
          </a:xfrm>
        </p:grpSpPr>
        <p:sp>
          <p:nvSpPr>
            <p:cNvPr id="1785" name="Google Shape;1785;p10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6" name="Google Shape;1786;p10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7" name="Google Shape;1787;p10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8" name="Google Shape;1788;p10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89" name="Google Shape;1789;p10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0" name="Google Shape;1790;p100"/>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1" name="Google Shape;1791;p100"/>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a:t>
            </a:r>
            <a:endParaRPr sz="3600">
              <a:solidFill>
                <a:schemeClr val="dk2"/>
              </a:solidFill>
              <a:latin typeface="Montserrat"/>
              <a:ea typeface="Montserrat"/>
              <a:cs typeface="Montserrat"/>
              <a:sym typeface="Montserrat"/>
            </a:endParaRPr>
          </a:p>
        </p:txBody>
      </p:sp>
      <p:sp>
        <p:nvSpPr>
          <p:cNvPr id="1792" name="Google Shape;1792;p100"/>
          <p:cNvSpPr txBox="1"/>
          <p:nvPr/>
        </p:nvSpPr>
        <p:spPr>
          <a:xfrm>
            <a:off x="557644" y="1483713"/>
            <a:ext cx="11171901"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 confusion matrix is a table that helps understand performance of a classification model on test data for which true values are known.</a:t>
            </a:r>
            <a:endParaRPr sz="2000">
              <a:solidFill>
                <a:schemeClr val="dk1"/>
              </a:solidFill>
              <a:latin typeface="Arial"/>
              <a:ea typeface="Arial"/>
              <a:cs typeface="Arial"/>
              <a:sym typeface="Arial"/>
            </a:endParaRPr>
          </a:p>
        </p:txBody>
      </p:sp>
      <p:pic>
        <p:nvPicPr>
          <p:cNvPr id="1793" name="Google Shape;1793;p100" descr="Image result for confused cartoon"/>
          <p:cNvPicPr preferRelativeResize="0"/>
          <p:nvPr/>
        </p:nvPicPr>
        <p:blipFill rotWithShape="1">
          <a:blip r:embed="rId3">
            <a:alphaModFix/>
          </a:blip>
          <a:srcRect/>
          <a:stretch/>
        </p:blipFill>
        <p:spPr>
          <a:xfrm>
            <a:off x="9381733" y="3210236"/>
            <a:ext cx="2721053" cy="2721053"/>
          </a:xfrm>
          <a:prstGeom prst="rect">
            <a:avLst/>
          </a:prstGeom>
          <a:noFill/>
          <a:ln>
            <a:noFill/>
          </a:ln>
        </p:spPr>
      </p:pic>
      <p:graphicFrame>
        <p:nvGraphicFramePr>
          <p:cNvPr id="1794" name="Google Shape;1794;p100"/>
          <p:cNvGraphicFramePr/>
          <p:nvPr/>
        </p:nvGraphicFramePr>
        <p:xfrm>
          <a:off x="2315987" y="2664077"/>
          <a:ext cx="6686100" cy="3879325"/>
        </p:xfrm>
        <a:graphic>
          <a:graphicData uri="http://schemas.openxmlformats.org/drawingml/2006/table">
            <a:tbl>
              <a:tblPr firstRow="1" bandRow="1">
                <a:noFill/>
              </a:tblPr>
              <a:tblGrid>
                <a:gridCol w="2228700">
                  <a:extLst>
                    <a:ext uri="{9D8B030D-6E8A-4147-A177-3AD203B41FA5}">
                      <a16:colId xmlns:a16="http://schemas.microsoft.com/office/drawing/2014/main" val="20000"/>
                    </a:ext>
                  </a:extLst>
                </a:gridCol>
                <a:gridCol w="222870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ctr"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Diagnosed Healthy</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Diagnosed Sick</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Healthy</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118</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12</a:t>
                      </a:r>
                      <a:endParaRPr sz="1800">
                        <a:latin typeface="Arial"/>
                        <a:ea typeface="Arial"/>
                        <a:cs typeface="Arial"/>
                        <a:sym typeface="Arial"/>
                      </a:endParaRPr>
                    </a:p>
                  </a:txBody>
                  <a:tcPr marL="91450" marR="91450" marT="45725" marB="45725">
                    <a:solidFill>
                      <a:srgbClr val="F7CAAC"/>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Sick</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47</a:t>
                      </a:r>
                      <a:endParaRPr sz="1800">
                        <a:latin typeface="Arial"/>
                        <a:ea typeface="Arial"/>
                        <a:cs typeface="Arial"/>
                        <a:sym typeface="Arial"/>
                      </a:endParaRPr>
                    </a:p>
                  </a:txBody>
                  <a:tcPr marL="91450" marR="91450" marT="45725" marB="45725">
                    <a:solidFill>
                      <a:srgbClr val="F7CAAC"/>
                    </a:solidFill>
                  </a:tcPr>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15</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sp>
        <p:nvSpPr>
          <p:cNvPr id="1795" name="Google Shape;1795;p100"/>
          <p:cNvSpPr txBox="1"/>
          <p:nvPr/>
        </p:nvSpPr>
        <p:spPr>
          <a:xfrm rot="-5400000">
            <a:off x="1071116" y="4356264"/>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796" name="Google Shape;1796;p100"/>
          <p:cNvSpPr txBox="1"/>
          <p:nvPr/>
        </p:nvSpPr>
        <p:spPr>
          <a:xfrm>
            <a:off x="4577611" y="2205757"/>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797" name="Google Shape;1797;p100"/>
          <p:cNvPicPr preferRelativeResize="0"/>
          <p:nvPr/>
        </p:nvPicPr>
        <p:blipFill rotWithShape="1">
          <a:blip r:embed="rId4">
            <a:alphaModFix/>
          </a:blip>
          <a:srcRect/>
          <a:stretch/>
        </p:blipFill>
        <p:spPr>
          <a:xfrm>
            <a:off x="4724028" y="3696337"/>
            <a:ext cx="797786" cy="1271718"/>
          </a:xfrm>
          <a:prstGeom prst="rect">
            <a:avLst/>
          </a:prstGeom>
          <a:noFill/>
          <a:ln>
            <a:noFill/>
          </a:ln>
        </p:spPr>
      </p:pic>
      <p:pic>
        <p:nvPicPr>
          <p:cNvPr id="1798" name="Google Shape;1798;p100"/>
          <p:cNvPicPr preferRelativeResize="0"/>
          <p:nvPr/>
        </p:nvPicPr>
        <p:blipFill rotWithShape="1">
          <a:blip r:embed="rId5">
            <a:alphaModFix/>
          </a:blip>
          <a:srcRect/>
          <a:stretch/>
        </p:blipFill>
        <p:spPr>
          <a:xfrm>
            <a:off x="6956903" y="5184870"/>
            <a:ext cx="941624" cy="1269619"/>
          </a:xfrm>
          <a:prstGeom prst="rect">
            <a:avLst/>
          </a:prstGeom>
          <a:noFill/>
          <a:ln>
            <a:noFill/>
          </a:ln>
        </p:spPr>
      </p:pic>
      <p:pic>
        <p:nvPicPr>
          <p:cNvPr id="1799" name="Google Shape;1799;p100"/>
          <p:cNvPicPr preferRelativeResize="0"/>
          <p:nvPr/>
        </p:nvPicPr>
        <p:blipFill rotWithShape="1">
          <a:blip r:embed="rId4">
            <a:alphaModFix/>
          </a:blip>
          <a:srcRect/>
          <a:stretch/>
        </p:blipFill>
        <p:spPr>
          <a:xfrm>
            <a:off x="6920566" y="3695995"/>
            <a:ext cx="797786" cy="1271718"/>
          </a:xfrm>
          <a:prstGeom prst="rect">
            <a:avLst/>
          </a:prstGeom>
          <a:noFill/>
          <a:ln>
            <a:noFill/>
          </a:ln>
        </p:spPr>
      </p:pic>
      <p:pic>
        <p:nvPicPr>
          <p:cNvPr id="1800" name="Google Shape;1800;p100"/>
          <p:cNvPicPr preferRelativeResize="0"/>
          <p:nvPr/>
        </p:nvPicPr>
        <p:blipFill rotWithShape="1">
          <a:blip r:embed="rId5">
            <a:alphaModFix/>
          </a:blip>
          <a:srcRect/>
          <a:stretch/>
        </p:blipFill>
        <p:spPr>
          <a:xfrm>
            <a:off x="4577611" y="5184869"/>
            <a:ext cx="941624" cy="1269619"/>
          </a:xfrm>
          <a:prstGeom prst="rect">
            <a:avLst/>
          </a:prstGeom>
          <a:noFill/>
          <a:ln>
            <a:noFill/>
          </a:ln>
        </p:spPr>
      </p:pic>
    </p:spTree>
    <p:extLst>
      <p:ext uri="{BB962C8B-B14F-4D97-AF65-F5344CB8AC3E}">
        <p14:creationId xmlns:p14="http://schemas.microsoft.com/office/powerpoint/2010/main" val="31393666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grpSp>
        <p:nvGrpSpPr>
          <p:cNvPr id="1811" name="Google Shape;1811;p101"/>
          <p:cNvGrpSpPr/>
          <p:nvPr/>
        </p:nvGrpSpPr>
        <p:grpSpPr>
          <a:xfrm>
            <a:off x="0" y="5607439"/>
            <a:ext cx="64770" cy="1257300"/>
            <a:chOff x="1181105" y="4608196"/>
            <a:chExt cx="64770" cy="1257300"/>
          </a:xfrm>
        </p:grpSpPr>
        <p:sp>
          <p:nvSpPr>
            <p:cNvPr id="1812" name="Google Shape;1812;p10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3" name="Google Shape;1813;p10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4" name="Google Shape;1814;p10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5" name="Google Shape;1815;p10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16" name="Google Shape;1816;p10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7" name="Google Shape;1817;p10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Performance measures derived from confusion matrix</a:t>
            </a:r>
            <a:endParaRPr sz="2800">
              <a:solidFill>
                <a:schemeClr val="dk2"/>
              </a:solidFill>
              <a:latin typeface="Montserrat"/>
              <a:ea typeface="Montserrat"/>
              <a:cs typeface="Montserrat"/>
              <a:sym typeface="Montserrat"/>
            </a:endParaRPr>
          </a:p>
        </p:txBody>
      </p:sp>
      <p:sp>
        <p:nvSpPr>
          <p:cNvPr id="1818" name="Google Shape;1818;p101"/>
          <p:cNvSpPr/>
          <p:nvPr/>
        </p:nvSpPr>
        <p:spPr>
          <a:xfrm>
            <a:off x="1971614" y="-219618"/>
            <a:ext cx="8128000" cy="54186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27000" algn="l" rtl="0">
              <a:lnSpc>
                <a:spcPct val="75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Confusion Matrix</a:t>
            </a:r>
            <a:endParaRPr sz="2000" b="1"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Negative </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Negative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cxnSp>
        <p:nvCxnSpPr>
          <p:cNvPr id="1819" name="Google Shape;1819;p101"/>
          <p:cNvCxnSpPr/>
          <p:nvPr/>
        </p:nvCxnSpPr>
        <p:spPr>
          <a:xfrm>
            <a:off x="2853559"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0" name="Google Shape;1820;p101"/>
          <p:cNvCxnSpPr/>
          <p:nvPr/>
        </p:nvCxnSpPr>
        <p:spPr>
          <a:xfrm>
            <a:off x="501343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1" name="Google Shape;1821;p101"/>
          <p:cNvCxnSpPr/>
          <p:nvPr/>
        </p:nvCxnSpPr>
        <p:spPr>
          <a:xfrm>
            <a:off x="2853559" y="4367048"/>
            <a:ext cx="2175639" cy="0"/>
          </a:xfrm>
          <a:prstGeom prst="straightConnector1">
            <a:avLst/>
          </a:prstGeom>
          <a:noFill/>
          <a:ln w="38100" cap="flat" cmpd="sng">
            <a:solidFill>
              <a:srgbClr val="002060"/>
            </a:solidFill>
            <a:prstDash val="solid"/>
            <a:miter lim="800000"/>
            <a:headEnd type="none" w="sm" len="sm"/>
            <a:tailEnd type="none" w="sm" len="sm"/>
          </a:ln>
        </p:spPr>
      </p:cxnSp>
      <p:cxnSp>
        <p:nvCxnSpPr>
          <p:cNvPr id="1822" name="Google Shape;1822;p101"/>
          <p:cNvCxnSpPr/>
          <p:nvPr/>
        </p:nvCxnSpPr>
        <p:spPr>
          <a:xfrm>
            <a:off x="3925614" y="4367048"/>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1823" name="Google Shape;1823;p101"/>
          <p:cNvGrpSpPr/>
          <p:nvPr/>
        </p:nvGrpSpPr>
        <p:grpSpPr>
          <a:xfrm>
            <a:off x="3064532" y="4965756"/>
            <a:ext cx="1753691" cy="561181"/>
            <a:chOff x="4204" y="3051303"/>
            <a:chExt cx="1753691" cy="561181"/>
          </a:xfrm>
        </p:grpSpPr>
        <p:sp>
          <p:nvSpPr>
            <p:cNvPr id="1824" name="Google Shape;1824;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Specificity</a:t>
              </a:r>
              <a:endParaRPr sz="2000" b="1">
                <a:solidFill>
                  <a:srgbClr val="1E4E79"/>
                </a:solidFill>
                <a:latin typeface="Arial"/>
                <a:ea typeface="Arial"/>
                <a:cs typeface="Arial"/>
                <a:sym typeface="Arial"/>
              </a:endParaRPr>
            </a:p>
          </p:txBody>
        </p:sp>
      </p:grpSp>
      <p:sp>
        <p:nvSpPr>
          <p:cNvPr id="1826" name="Google Shape;1826;p101"/>
          <p:cNvSpPr/>
          <p:nvPr/>
        </p:nvSpPr>
        <p:spPr>
          <a:xfrm>
            <a:off x="3478451" y="4933383"/>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01"/>
          <p:cNvSpPr/>
          <p:nvPr/>
        </p:nvSpPr>
        <p:spPr>
          <a:xfrm>
            <a:off x="3487187" y="4784084"/>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8" name="Google Shape;1828;p101"/>
          <p:cNvCxnSpPr/>
          <p:nvPr/>
        </p:nvCxnSpPr>
        <p:spPr>
          <a:xfrm>
            <a:off x="5157067"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9" name="Google Shape;1829;p101"/>
          <p:cNvCxnSpPr/>
          <p:nvPr/>
        </p:nvCxnSpPr>
        <p:spPr>
          <a:xfrm>
            <a:off x="7330289" y="3511046"/>
            <a:ext cx="675" cy="804042"/>
          </a:xfrm>
          <a:prstGeom prst="straightConnector1">
            <a:avLst/>
          </a:prstGeom>
          <a:noFill/>
          <a:ln w="38100" cap="flat" cmpd="sng">
            <a:solidFill>
              <a:srgbClr val="002060"/>
            </a:solidFill>
            <a:prstDash val="solid"/>
            <a:miter lim="800000"/>
            <a:headEnd type="none" w="sm" len="sm"/>
            <a:tailEnd type="none" w="sm" len="sm"/>
          </a:ln>
        </p:spPr>
      </p:cxnSp>
      <p:cxnSp>
        <p:nvCxnSpPr>
          <p:cNvPr id="1830" name="Google Shape;1830;p101"/>
          <p:cNvCxnSpPr/>
          <p:nvPr/>
        </p:nvCxnSpPr>
        <p:spPr>
          <a:xfrm rot="10800000" flipH="1">
            <a:off x="5157067" y="4315088"/>
            <a:ext cx="1902125" cy="35364"/>
          </a:xfrm>
          <a:prstGeom prst="straightConnector1">
            <a:avLst/>
          </a:prstGeom>
          <a:noFill/>
          <a:ln w="38100" cap="flat" cmpd="sng">
            <a:solidFill>
              <a:srgbClr val="002060"/>
            </a:solidFill>
            <a:prstDash val="solid"/>
            <a:miter lim="800000"/>
            <a:headEnd type="none" w="sm" len="sm"/>
            <a:tailEnd type="none" w="sm" len="sm"/>
          </a:ln>
        </p:spPr>
      </p:cxnSp>
      <p:cxnSp>
        <p:nvCxnSpPr>
          <p:cNvPr id="1831" name="Google Shape;1831;p101"/>
          <p:cNvCxnSpPr/>
          <p:nvPr/>
        </p:nvCxnSpPr>
        <p:spPr>
          <a:xfrm>
            <a:off x="6213356" y="4334686"/>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1832" name="Google Shape;1832;p101"/>
          <p:cNvGrpSpPr/>
          <p:nvPr/>
        </p:nvGrpSpPr>
        <p:grpSpPr>
          <a:xfrm>
            <a:off x="5352274" y="4933394"/>
            <a:ext cx="1753691" cy="561181"/>
            <a:chOff x="4204" y="3051303"/>
            <a:chExt cx="1753691" cy="561181"/>
          </a:xfrm>
        </p:grpSpPr>
        <p:sp>
          <p:nvSpPr>
            <p:cNvPr id="1833" name="Google Shape;1833;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Precision</a:t>
              </a:r>
              <a:endParaRPr sz="2000" b="1">
                <a:solidFill>
                  <a:srgbClr val="1E4E79"/>
                </a:solidFill>
                <a:latin typeface="Arial"/>
                <a:ea typeface="Arial"/>
                <a:cs typeface="Arial"/>
                <a:sym typeface="Arial"/>
              </a:endParaRPr>
            </a:p>
          </p:txBody>
        </p:sp>
      </p:grpSp>
      <p:sp>
        <p:nvSpPr>
          <p:cNvPr id="1835" name="Google Shape;1835;p101"/>
          <p:cNvSpPr/>
          <p:nvPr/>
        </p:nvSpPr>
        <p:spPr>
          <a:xfrm>
            <a:off x="5790696" y="4872786"/>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1"/>
          <p:cNvSpPr/>
          <p:nvPr/>
        </p:nvSpPr>
        <p:spPr>
          <a:xfrm>
            <a:off x="5790695" y="471690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7" name="Google Shape;1837;p101"/>
          <p:cNvCxnSpPr/>
          <p:nvPr/>
        </p:nvCxnSpPr>
        <p:spPr>
          <a:xfrm>
            <a:off x="7043426" y="3578772"/>
            <a:ext cx="0" cy="753314"/>
          </a:xfrm>
          <a:prstGeom prst="straightConnector1">
            <a:avLst/>
          </a:prstGeom>
          <a:noFill/>
          <a:ln w="38100" cap="flat" cmpd="sng">
            <a:solidFill>
              <a:srgbClr val="002060"/>
            </a:solidFill>
            <a:prstDash val="solid"/>
            <a:miter lim="800000"/>
            <a:headEnd type="none" w="sm" len="sm"/>
            <a:tailEnd type="none" w="sm" len="sm"/>
          </a:ln>
        </p:spPr>
      </p:cxnSp>
      <p:cxnSp>
        <p:nvCxnSpPr>
          <p:cNvPr id="1838" name="Google Shape;1838;p101"/>
          <p:cNvCxnSpPr/>
          <p:nvPr/>
        </p:nvCxnSpPr>
        <p:spPr>
          <a:xfrm>
            <a:off x="937672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39" name="Google Shape;1839;p101"/>
          <p:cNvCxnSpPr/>
          <p:nvPr/>
        </p:nvCxnSpPr>
        <p:spPr>
          <a:xfrm>
            <a:off x="7299434" y="4332086"/>
            <a:ext cx="2077289" cy="0"/>
          </a:xfrm>
          <a:prstGeom prst="straightConnector1">
            <a:avLst/>
          </a:prstGeom>
          <a:noFill/>
          <a:ln w="38100" cap="flat" cmpd="sng">
            <a:solidFill>
              <a:srgbClr val="002060"/>
            </a:solidFill>
            <a:prstDash val="solid"/>
            <a:miter lim="800000"/>
            <a:headEnd type="none" w="sm" len="sm"/>
            <a:tailEnd type="none" w="sm" len="sm"/>
          </a:ln>
        </p:spPr>
      </p:cxnSp>
      <p:cxnSp>
        <p:nvCxnSpPr>
          <p:cNvPr id="1840" name="Google Shape;1840;p101"/>
          <p:cNvCxnSpPr/>
          <p:nvPr/>
        </p:nvCxnSpPr>
        <p:spPr>
          <a:xfrm>
            <a:off x="8273139" y="4332086"/>
            <a:ext cx="1742" cy="488731"/>
          </a:xfrm>
          <a:prstGeom prst="straightConnector1">
            <a:avLst/>
          </a:prstGeom>
          <a:noFill/>
          <a:ln w="9525" cap="flat" cmpd="sng">
            <a:solidFill>
              <a:schemeClr val="accent1"/>
            </a:solidFill>
            <a:prstDash val="solid"/>
            <a:miter lim="800000"/>
            <a:headEnd type="none" w="sm" len="sm"/>
            <a:tailEnd type="none" w="sm" len="sm"/>
          </a:ln>
        </p:spPr>
      </p:cxnSp>
      <p:grpSp>
        <p:nvGrpSpPr>
          <p:cNvPr id="1841" name="Google Shape;1841;p101"/>
          <p:cNvGrpSpPr/>
          <p:nvPr/>
        </p:nvGrpSpPr>
        <p:grpSpPr>
          <a:xfrm>
            <a:off x="6876023" y="4930794"/>
            <a:ext cx="3221608" cy="561181"/>
            <a:chOff x="4204" y="3051303"/>
            <a:chExt cx="1753691" cy="561181"/>
          </a:xfrm>
        </p:grpSpPr>
        <p:sp>
          <p:nvSpPr>
            <p:cNvPr id="1842" name="Google Shape;1842;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Sensitivity or Recall</a:t>
              </a:r>
              <a:endParaRPr sz="2000" b="1">
                <a:solidFill>
                  <a:srgbClr val="1E4E79"/>
                </a:solidFill>
                <a:latin typeface="Arial"/>
                <a:ea typeface="Arial"/>
                <a:cs typeface="Arial"/>
                <a:sym typeface="Arial"/>
              </a:endParaRPr>
            </a:p>
          </p:txBody>
        </p:sp>
      </p:grpSp>
      <p:sp>
        <p:nvSpPr>
          <p:cNvPr id="1844" name="Google Shape;1844;p101"/>
          <p:cNvSpPr/>
          <p:nvPr/>
        </p:nvSpPr>
        <p:spPr>
          <a:xfrm>
            <a:off x="7850688" y="468194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1"/>
          <p:cNvSpPr/>
          <p:nvPr/>
        </p:nvSpPr>
        <p:spPr>
          <a:xfrm>
            <a:off x="7834716" y="4820817"/>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1"/>
          <p:cNvSpPr/>
          <p:nvPr/>
        </p:nvSpPr>
        <p:spPr>
          <a:xfrm>
            <a:off x="1626921" y="2431719"/>
            <a:ext cx="8817386" cy="1387365"/>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47" name="Google Shape;1847;p101"/>
          <p:cNvSpPr/>
          <p:nvPr/>
        </p:nvSpPr>
        <p:spPr>
          <a:xfrm>
            <a:off x="3814724" y="4367046"/>
            <a:ext cx="221983" cy="551793"/>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8" name="Google Shape;1848;p101"/>
          <p:cNvSpPr/>
          <p:nvPr/>
        </p:nvSpPr>
        <p:spPr>
          <a:xfrm>
            <a:off x="8197482" y="4350452"/>
            <a:ext cx="202539" cy="460097"/>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9" name="Google Shape;1849;p101"/>
          <p:cNvSpPr/>
          <p:nvPr/>
        </p:nvSpPr>
        <p:spPr>
          <a:xfrm>
            <a:off x="6095310" y="4328690"/>
            <a:ext cx="240990" cy="544096"/>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0857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51" name="Google Shape;451;p47"/>
          <p:cNvGrpSpPr/>
          <p:nvPr/>
        </p:nvGrpSpPr>
        <p:grpSpPr>
          <a:xfrm>
            <a:off x="0" y="5607439"/>
            <a:ext cx="64770" cy="1257300"/>
            <a:chOff x="1181105" y="4608196"/>
            <a:chExt cx="64770" cy="1257300"/>
          </a:xfrm>
        </p:grpSpPr>
        <p:sp>
          <p:nvSpPr>
            <p:cNvPr id="452" name="Google Shape;452;p4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3" name="Google Shape;453;p4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4" name="Google Shape;454;p4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5" name="Google Shape;455;p4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56" name="Google Shape;456;p47"/>
          <p:cNvSpPr/>
          <p:nvPr/>
        </p:nvSpPr>
        <p:spPr>
          <a:xfrm>
            <a:off x="584198" y="487363"/>
            <a:ext cx="11607801"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400"/>
              <a:buFont typeface="Arial"/>
              <a:buNone/>
            </a:pPr>
            <a:r>
              <a:rPr lang="en-IN" sz="2400" b="1" i="0" u="none" strike="noStrike" cap="none">
                <a:solidFill>
                  <a:srgbClr val="1E4E79"/>
                </a:solidFill>
                <a:latin typeface="Arial"/>
                <a:ea typeface="Arial"/>
                <a:cs typeface="Arial"/>
                <a:sym typeface="Arial"/>
              </a:rPr>
              <a:t>How does Netflix predict the consumption of a show globally?</a:t>
            </a:r>
            <a:endParaRPr sz="2400" b="1" i="0" u="none" strike="noStrike" cap="none">
              <a:solidFill>
                <a:srgbClr val="1E4E79"/>
              </a:solidFill>
              <a:latin typeface="Arial"/>
              <a:ea typeface="Arial"/>
              <a:cs typeface="Arial"/>
              <a:sym typeface="Arial"/>
            </a:endParaRPr>
          </a:p>
        </p:txBody>
      </p:sp>
      <p:sp>
        <p:nvSpPr>
          <p:cNvPr id="457" name="Google Shape;457;p47"/>
          <p:cNvSpPr/>
          <p:nvPr/>
        </p:nvSpPr>
        <p:spPr>
          <a:xfrm>
            <a:off x="557643" y="1319619"/>
            <a:ext cx="11506977"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Netflix pr</a:t>
            </a:r>
            <a:r>
              <a:rPr lang="en-IN" sz="1800" b="0" i="0" u="none" strike="noStrike" cap="none">
                <a:solidFill>
                  <a:srgbClr val="000000"/>
                </a:solidFill>
                <a:latin typeface="Arial"/>
                <a:ea typeface="Arial"/>
                <a:cs typeface="Arial"/>
                <a:sym typeface="Arial"/>
              </a:rPr>
              <a:t>edicts the per-language consumption for each show </a:t>
            </a:r>
            <a:r>
              <a:rPr lang="en-IN" sz="1800" b="0" i="1" u="none" strike="noStrike" cap="none">
                <a:solidFill>
                  <a:srgbClr val="000000"/>
                </a:solidFill>
                <a:latin typeface="Arial"/>
                <a:ea typeface="Arial"/>
                <a:cs typeface="Arial"/>
                <a:sym typeface="Arial"/>
              </a:rPr>
              <a:t>k</a:t>
            </a:r>
            <a:r>
              <a:rPr lang="en-IN" sz="1800" b="0" i="0" u="none" strike="noStrike" cap="none">
                <a:solidFill>
                  <a:srgbClr val="000000"/>
                </a:solidFill>
                <a:latin typeface="Arial"/>
                <a:ea typeface="Arial"/>
                <a:cs typeface="Arial"/>
                <a:sym typeface="Arial"/>
              </a:rPr>
              <a:t> months before it is released using historical viewing trends.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458" name="Google Shape;458;p47" descr="https://cdn-images-1.medium.com/max/800/0*GI9oqENX3cC-KuWi."/>
          <p:cNvPicPr preferRelativeResize="0"/>
          <p:nvPr/>
        </p:nvPicPr>
        <p:blipFill rotWithShape="1">
          <a:blip r:embed="rId3">
            <a:alphaModFix/>
          </a:blip>
          <a:srcRect/>
          <a:stretch/>
        </p:blipFill>
        <p:spPr>
          <a:xfrm>
            <a:off x="1619825" y="2391549"/>
            <a:ext cx="9499498" cy="35054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grpSp>
        <p:nvGrpSpPr>
          <p:cNvPr id="1860" name="Google Shape;1860;p102"/>
          <p:cNvGrpSpPr/>
          <p:nvPr/>
        </p:nvGrpSpPr>
        <p:grpSpPr>
          <a:xfrm>
            <a:off x="0" y="5607439"/>
            <a:ext cx="64770" cy="1257300"/>
            <a:chOff x="1181105" y="4608196"/>
            <a:chExt cx="64770" cy="1257300"/>
          </a:xfrm>
        </p:grpSpPr>
        <p:sp>
          <p:nvSpPr>
            <p:cNvPr id="1861" name="Google Shape;1861;p10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2" name="Google Shape;1862;p10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3" name="Google Shape;1863;p10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4" name="Google Shape;1864;p10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65" name="Google Shape;1865;p102"/>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66" name="Google Shape;1866;p10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102"/>
          <p:cNvSpPr txBox="1">
            <a:spLocks noGrp="1"/>
          </p:cNvSpPr>
          <p:nvPr>
            <p:ph type="title"/>
          </p:nvPr>
        </p:nvSpPr>
        <p:spPr>
          <a:xfrm>
            <a:off x="557644"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Performance measures obtained from confusion matrix</a:t>
            </a:r>
            <a:endParaRPr sz="2800">
              <a:solidFill>
                <a:schemeClr val="dk2"/>
              </a:solidFill>
              <a:latin typeface="Montserrat"/>
              <a:ea typeface="Montserrat"/>
              <a:cs typeface="Montserrat"/>
              <a:sym typeface="Montserrat"/>
            </a:endParaRPr>
          </a:p>
        </p:txBody>
      </p:sp>
      <p:sp>
        <p:nvSpPr>
          <p:cNvPr id="1868" name="Google Shape;1868;p102"/>
          <p:cNvSpPr/>
          <p:nvPr/>
        </p:nvSpPr>
        <p:spPr>
          <a:xfrm>
            <a:off x="792103" y="5687623"/>
            <a:ext cx="788795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aphicFrame>
        <p:nvGraphicFramePr>
          <p:cNvPr id="1869" name="Google Shape;1869;p102"/>
          <p:cNvGraphicFramePr/>
          <p:nvPr/>
        </p:nvGraphicFramePr>
        <p:xfrm>
          <a:off x="976719" y="1749411"/>
          <a:ext cx="6686100" cy="3879325"/>
        </p:xfrm>
        <a:graphic>
          <a:graphicData uri="http://schemas.openxmlformats.org/drawingml/2006/table">
            <a:tbl>
              <a:tblPr firstRow="1" bandRow="1">
                <a:noFill/>
              </a:tblPr>
              <a:tblGrid>
                <a:gridCol w="2228700">
                  <a:extLst>
                    <a:ext uri="{9D8B030D-6E8A-4147-A177-3AD203B41FA5}">
                      <a16:colId xmlns:a16="http://schemas.microsoft.com/office/drawing/2014/main" val="20000"/>
                    </a:ext>
                  </a:extLst>
                </a:gridCol>
                <a:gridCol w="222870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ctr"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No Event</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True positive</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False Negative</a:t>
                      </a:r>
                      <a:endParaRPr sz="1800">
                        <a:latin typeface="Arial"/>
                        <a:ea typeface="Arial"/>
                        <a:cs typeface="Arial"/>
                        <a:sym typeface="Arial"/>
                      </a:endParaRPr>
                    </a:p>
                  </a:txBody>
                  <a:tcPr marL="91450" marR="91450" marT="45725" marB="45725">
                    <a:solidFill>
                      <a:srgbClr val="F7CAAC"/>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No 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False Positive</a:t>
                      </a:r>
                      <a:endParaRPr sz="1800">
                        <a:latin typeface="Arial"/>
                        <a:ea typeface="Arial"/>
                        <a:cs typeface="Arial"/>
                        <a:sym typeface="Arial"/>
                      </a:endParaRPr>
                    </a:p>
                  </a:txBody>
                  <a:tcPr marL="91450" marR="91450" marT="45725" marB="45725">
                    <a:solidFill>
                      <a:srgbClr val="F7CAAC"/>
                    </a:solidFill>
                  </a:tcPr>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True Negative</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sp>
        <p:nvSpPr>
          <p:cNvPr id="1870" name="Google Shape;1870;p102"/>
          <p:cNvSpPr txBox="1"/>
          <p:nvPr/>
        </p:nvSpPr>
        <p:spPr>
          <a:xfrm rot="-5400000">
            <a:off x="-268152" y="3441598"/>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871" name="Google Shape;1871;p102"/>
          <p:cNvSpPr txBox="1"/>
          <p:nvPr/>
        </p:nvSpPr>
        <p:spPr>
          <a:xfrm>
            <a:off x="3238343" y="1291091"/>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1872" name="Google Shape;1872;p102"/>
          <p:cNvSpPr/>
          <p:nvPr/>
        </p:nvSpPr>
        <p:spPr>
          <a:xfrm>
            <a:off x="7835221" y="2733287"/>
            <a:ext cx="4079864"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True negative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no-event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no-event values.</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29384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graphicFrame>
        <p:nvGraphicFramePr>
          <p:cNvPr id="1878" name="Google Shape;1878;p103"/>
          <p:cNvGraphicFramePr/>
          <p:nvPr/>
        </p:nvGraphicFramePr>
        <p:xfrm>
          <a:off x="2880066" y="1910089"/>
          <a:ext cx="6686125" cy="3879325"/>
        </p:xfrm>
        <a:graphic>
          <a:graphicData uri="http://schemas.openxmlformats.org/drawingml/2006/table">
            <a:tbl>
              <a:tblPr firstRow="1" bandRow="1">
                <a:noFill/>
              </a:tblPr>
              <a:tblGrid>
                <a:gridCol w="1676175">
                  <a:extLst>
                    <a:ext uri="{9D8B030D-6E8A-4147-A177-3AD203B41FA5}">
                      <a16:colId xmlns:a16="http://schemas.microsoft.com/office/drawing/2014/main" val="20000"/>
                    </a:ext>
                  </a:extLst>
                </a:gridCol>
                <a:gridCol w="278125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Diagnosed Healthy</a:t>
                      </a:r>
                      <a:endParaRPr sz="1800"/>
                    </a:p>
                  </a:txBody>
                  <a:tcPr marL="91450" marR="91450" marT="45725" marB="45725"/>
                </a:tc>
                <a:tc>
                  <a:txBody>
                    <a:bodyPr/>
                    <a:lstStyle/>
                    <a:p>
                      <a:pPr marL="0" marR="0" lvl="0" indent="0" algn="l" rtl="0">
                        <a:spcBef>
                          <a:spcPts val="0"/>
                        </a:spcBef>
                        <a:spcAft>
                          <a:spcPts val="0"/>
                        </a:spcAft>
                        <a:buNone/>
                      </a:pPr>
                      <a:r>
                        <a:rPr lang="en-US" sz="1800"/>
                        <a:t>Diagnosed Sick</a:t>
                      </a:r>
                      <a:endParaRPr sz="1800"/>
                    </a:p>
                  </a:txBody>
                  <a:tcPr marL="91450" marR="91450" marT="45725" marB="45725"/>
                </a:tc>
                <a:extLst>
                  <a:ext uri="{0D108BD9-81ED-4DB2-BD59-A6C34878D82A}">
                    <a16:rowId xmlns:a16="http://schemas.microsoft.com/office/drawing/2014/main" val="10000"/>
                  </a:ext>
                </a:extLst>
              </a:tr>
              <a:tr h="1424650">
                <a:tc>
                  <a:txBody>
                    <a:bodyPr/>
                    <a:lstStyle/>
                    <a:p>
                      <a:pPr marL="0" marR="0" lvl="0" indent="0" algn="l" rtl="0">
                        <a:spcBef>
                          <a:spcPts val="0"/>
                        </a:spcBef>
                        <a:spcAft>
                          <a:spcPts val="0"/>
                        </a:spcAft>
                        <a:buNone/>
                      </a:pPr>
                      <a:r>
                        <a:rPr lang="en-US" sz="1800"/>
                        <a:t>Healthy</a:t>
                      </a: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l" rtl="0">
                        <a:spcBef>
                          <a:spcPts val="0"/>
                        </a:spcBef>
                        <a:spcAft>
                          <a:spcPts val="0"/>
                        </a:spcAft>
                        <a:buNone/>
                      </a:pPr>
                      <a:r>
                        <a:rPr lang="en-US" sz="1800"/>
                        <a:t>Sick</a:t>
                      </a: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1884" name="Google Shape;1884;p103"/>
          <p:cNvGrpSpPr/>
          <p:nvPr/>
        </p:nvGrpSpPr>
        <p:grpSpPr>
          <a:xfrm>
            <a:off x="0" y="5607439"/>
            <a:ext cx="64770" cy="1257300"/>
            <a:chOff x="1181105" y="4608196"/>
            <a:chExt cx="64770" cy="1257300"/>
          </a:xfrm>
        </p:grpSpPr>
        <p:sp>
          <p:nvSpPr>
            <p:cNvPr id="1885" name="Google Shape;1885;p10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6" name="Google Shape;1886;p10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7" name="Google Shape;1887;p10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8" name="Google Shape;1888;p10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89" name="Google Shape;1889;p103"/>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90" name="Google Shape;1890;p10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1" name="Google Shape;1891;p10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medical model</a:t>
            </a:r>
            <a:endParaRPr sz="3600">
              <a:solidFill>
                <a:schemeClr val="dk2"/>
              </a:solidFill>
              <a:latin typeface="Montserrat"/>
              <a:ea typeface="Montserrat"/>
              <a:cs typeface="Montserrat"/>
              <a:sym typeface="Montserrat"/>
            </a:endParaRPr>
          </a:p>
        </p:txBody>
      </p:sp>
      <p:sp>
        <p:nvSpPr>
          <p:cNvPr id="1892" name="Google Shape;1892;p103"/>
          <p:cNvSpPr txBox="1"/>
          <p:nvPr/>
        </p:nvSpPr>
        <p:spPr>
          <a:xfrm rot="-5400000">
            <a:off x="1818943" y="3917516"/>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893" name="Google Shape;1893;p103"/>
          <p:cNvSpPr txBox="1"/>
          <p:nvPr/>
        </p:nvSpPr>
        <p:spPr>
          <a:xfrm>
            <a:off x="5133697" y="1431584"/>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894" name="Google Shape;1894;p103"/>
          <p:cNvPicPr preferRelativeResize="0"/>
          <p:nvPr/>
        </p:nvPicPr>
        <p:blipFill rotWithShape="1">
          <a:blip r:embed="rId3">
            <a:alphaModFix/>
          </a:blip>
          <a:srcRect/>
          <a:stretch/>
        </p:blipFill>
        <p:spPr>
          <a:xfrm>
            <a:off x="5173030" y="2930118"/>
            <a:ext cx="797786" cy="1271718"/>
          </a:xfrm>
          <a:prstGeom prst="rect">
            <a:avLst/>
          </a:prstGeom>
          <a:noFill/>
          <a:ln>
            <a:noFill/>
          </a:ln>
        </p:spPr>
      </p:pic>
      <p:pic>
        <p:nvPicPr>
          <p:cNvPr id="1895" name="Google Shape;1895;p103"/>
          <p:cNvPicPr preferRelativeResize="0"/>
          <p:nvPr/>
        </p:nvPicPr>
        <p:blipFill rotWithShape="1">
          <a:blip r:embed="rId4">
            <a:alphaModFix/>
          </a:blip>
          <a:srcRect/>
          <a:stretch/>
        </p:blipFill>
        <p:spPr>
          <a:xfrm>
            <a:off x="7492931" y="4396592"/>
            <a:ext cx="941624" cy="1269619"/>
          </a:xfrm>
          <a:prstGeom prst="rect">
            <a:avLst/>
          </a:prstGeom>
          <a:noFill/>
          <a:ln>
            <a:noFill/>
          </a:ln>
        </p:spPr>
      </p:pic>
      <p:pic>
        <p:nvPicPr>
          <p:cNvPr id="1896" name="Google Shape;1896;p103"/>
          <p:cNvPicPr preferRelativeResize="0"/>
          <p:nvPr/>
        </p:nvPicPr>
        <p:blipFill rotWithShape="1">
          <a:blip r:embed="rId3">
            <a:alphaModFix/>
          </a:blip>
          <a:srcRect/>
          <a:stretch/>
        </p:blipFill>
        <p:spPr>
          <a:xfrm>
            <a:off x="7529249" y="2919820"/>
            <a:ext cx="797786" cy="1271718"/>
          </a:xfrm>
          <a:prstGeom prst="rect">
            <a:avLst/>
          </a:prstGeom>
          <a:noFill/>
          <a:ln>
            <a:noFill/>
          </a:ln>
        </p:spPr>
      </p:pic>
      <p:pic>
        <p:nvPicPr>
          <p:cNvPr id="1897" name="Google Shape;1897;p103"/>
          <p:cNvPicPr preferRelativeResize="0"/>
          <p:nvPr/>
        </p:nvPicPr>
        <p:blipFill rotWithShape="1">
          <a:blip r:embed="rId4">
            <a:alphaModFix/>
          </a:blip>
          <a:srcRect/>
          <a:stretch/>
        </p:blipFill>
        <p:spPr>
          <a:xfrm>
            <a:off x="5116218" y="4388999"/>
            <a:ext cx="941624" cy="1269619"/>
          </a:xfrm>
          <a:prstGeom prst="rect">
            <a:avLst/>
          </a:prstGeom>
          <a:noFill/>
          <a:ln>
            <a:noFill/>
          </a:ln>
        </p:spPr>
      </p:pic>
      <p:pic>
        <p:nvPicPr>
          <p:cNvPr id="1898" name="Google Shape;1898;p103"/>
          <p:cNvPicPr preferRelativeResize="0"/>
          <p:nvPr/>
        </p:nvPicPr>
        <p:blipFill rotWithShape="1">
          <a:blip r:embed="rId5">
            <a:alphaModFix/>
          </a:blip>
          <a:srcRect/>
          <a:stretch/>
        </p:blipFill>
        <p:spPr>
          <a:xfrm>
            <a:off x="6568765" y="2907717"/>
            <a:ext cx="489716" cy="503990"/>
          </a:xfrm>
          <a:prstGeom prst="rect">
            <a:avLst/>
          </a:prstGeom>
          <a:noFill/>
          <a:ln>
            <a:noFill/>
          </a:ln>
        </p:spPr>
      </p:pic>
      <p:pic>
        <p:nvPicPr>
          <p:cNvPr id="1899" name="Google Shape;1899;p103"/>
          <p:cNvPicPr preferRelativeResize="0"/>
          <p:nvPr/>
        </p:nvPicPr>
        <p:blipFill rotWithShape="1">
          <a:blip r:embed="rId5">
            <a:alphaModFix/>
          </a:blip>
          <a:srcRect/>
          <a:stretch/>
        </p:blipFill>
        <p:spPr>
          <a:xfrm>
            <a:off x="9009672" y="4388999"/>
            <a:ext cx="489716" cy="503990"/>
          </a:xfrm>
          <a:prstGeom prst="rect">
            <a:avLst/>
          </a:prstGeom>
          <a:noFill/>
          <a:ln>
            <a:noFill/>
          </a:ln>
        </p:spPr>
      </p:pic>
      <p:sp>
        <p:nvSpPr>
          <p:cNvPr id="1900" name="Google Shape;1900;p103"/>
          <p:cNvSpPr txBox="1"/>
          <p:nvPr/>
        </p:nvSpPr>
        <p:spPr>
          <a:xfrm>
            <a:off x="6139232"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1901" name="Google Shape;1901;p103"/>
          <p:cNvSpPr txBox="1"/>
          <p:nvPr/>
        </p:nvSpPr>
        <p:spPr>
          <a:xfrm>
            <a:off x="8375330" y="3391075"/>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1902" name="Google Shape;1902;p103"/>
          <p:cNvSpPr txBox="1"/>
          <p:nvPr/>
        </p:nvSpPr>
        <p:spPr>
          <a:xfrm>
            <a:off x="6139231" y="48715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1903" name="Google Shape;1903;p103"/>
          <p:cNvSpPr txBox="1"/>
          <p:nvPr/>
        </p:nvSpPr>
        <p:spPr>
          <a:xfrm>
            <a:off x="8420347" y="4881492"/>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1904" name="Google Shape;1904;p103"/>
          <p:cNvPicPr preferRelativeResize="0"/>
          <p:nvPr/>
        </p:nvPicPr>
        <p:blipFill rotWithShape="1">
          <a:blip r:embed="rId6">
            <a:alphaModFix/>
          </a:blip>
          <a:srcRect/>
          <a:stretch/>
        </p:blipFill>
        <p:spPr>
          <a:xfrm>
            <a:off x="8973074" y="2932874"/>
            <a:ext cx="472045" cy="472045"/>
          </a:xfrm>
          <a:prstGeom prst="rect">
            <a:avLst/>
          </a:prstGeom>
          <a:noFill/>
          <a:ln>
            <a:noFill/>
          </a:ln>
        </p:spPr>
      </p:pic>
      <p:pic>
        <p:nvPicPr>
          <p:cNvPr id="1905" name="Google Shape;1905;p103"/>
          <p:cNvPicPr preferRelativeResize="0"/>
          <p:nvPr/>
        </p:nvPicPr>
        <p:blipFill rotWithShape="1">
          <a:blip r:embed="rId6">
            <a:alphaModFix/>
          </a:blip>
          <a:srcRect/>
          <a:stretch/>
        </p:blipFill>
        <p:spPr>
          <a:xfrm>
            <a:off x="6568765" y="4388999"/>
            <a:ext cx="472045" cy="472045"/>
          </a:xfrm>
          <a:prstGeom prst="rect">
            <a:avLst/>
          </a:prstGeom>
          <a:noFill/>
          <a:ln>
            <a:noFill/>
          </a:ln>
        </p:spPr>
      </p:pic>
      <p:sp>
        <p:nvSpPr>
          <p:cNvPr id="1906" name="Google Shape;1906;p103"/>
          <p:cNvSpPr/>
          <p:nvPr/>
        </p:nvSpPr>
        <p:spPr>
          <a:xfrm>
            <a:off x="372357" y="2560078"/>
            <a:ext cx="2063747"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Positives (TP):</a:t>
            </a:r>
            <a:r>
              <a:rPr lang="en-US" sz="1800">
                <a:solidFill>
                  <a:schemeClr val="dk1"/>
                </a:solidFill>
                <a:latin typeface="Arial"/>
                <a:ea typeface="Arial"/>
                <a:cs typeface="Arial"/>
                <a:sym typeface="Arial"/>
              </a:rPr>
              <a:t> Healthy people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as Healthy</a:t>
            </a:r>
            <a:endParaRPr/>
          </a:p>
        </p:txBody>
      </p:sp>
      <p:sp>
        <p:nvSpPr>
          <p:cNvPr id="1907" name="Google Shape;1907;p103"/>
          <p:cNvSpPr/>
          <p:nvPr/>
        </p:nvSpPr>
        <p:spPr>
          <a:xfrm>
            <a:off x="10042438" y="4281327"/>
            <a:ext cx="21495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Negatives (TN):</a:t>
            </a:r>
            <a:r>
              <a:rPr lang="en-US" sz="1800">
                <a:solidFill>
                  <a:schemeClr val="dk1"/>
                </a:solidFill>
                <a:latin typeface="Arial"/>
                <a:ea typeface="Arial"/>
                <a:cs typeface="Arial"/>
                <a:sym typeface="Arial"/>
              </a:rPr>
              <a:t> Sick people correctly predicted as Sick</a:t>
            </a:r>
            <a:endParaRPr sz="1800">
              <a:solidFill>
                <a:schemeClr val="dk1"/>
              </a:solidFill>
              <a:latin typeface="Arial"/>
              <a:ea typeface="Arial"/>
              <a:cs typeface="Arial"/>
              <a:sym typeface="Arial"/>
            </a:endParaRPr>
          </a:p>
        </p:txBody>
      </p:sp>
      <p:sp>
        <p:nvSpPr>
          <p:cNvPr id="1908" name="Google Shape;1908;p103"/>
          <p:cNvSpPr/>
          <p:nvPr/>
        </p:nvSpPr>
        <p:spPr>
          <a:xfrm>
            <a:off x="294249" y="4312068"/>
            <a:ext cx="2245630"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Negatives (FN):</a:t>
            </a:r>
            <a:r>
              <a:rPr lang="en-US" sz="1800">
                <a:solidFill>
                  <a:schemeClr val="dk1"/>
                </a:solidFill>
                <a:latin typeface="Arial"/>
                <a:ea typeface="Arial"/>
                <a:cs typeface="Arial"/>
                <a:sym typeface="Arial"/>
              </a:rPr>
              <a:t> Sick people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as Healthy</a:t>
            </a:r>
            <a:endParaRPr sz="1800">
              <a:solidFill>
                <a:schemeClr val="dk1"/>
              </a:solidFill>
              <a:latin typeface="Arial"/>
              <a:ea typeface="Arial"/>
              <a:cs typeface="Arial"/>
              <a:sym typeface="Arial"/>
            </a:endParaRPr>
          </a:p>
        </p:txBody>
      </p:sp>
      <p:sp>
        <p:nvSpPr>
          <p:cNvPr id="1909" name="Google Shape;1909;p103"/>
          <p:cNvSpPr/>
          <p:nvPr/>
        </p:nvSpPr>
        <p:spPr>
          <a:xfrm>
            <a:off x="9937245" y="2674382"/>
            <a:ext cx="216418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Positives (FP):</a:t>
            </a:r>
            <a:r>
              <a:rPr lang="en-US" sz="1800">
                <a:solidFill>
                  <a:schemeClr val="dk1"/>
                </a:solidFill>
                <a:latin typeface="Arial"/>
                <a:ea typeface="Arial"/>
                <a:cs typeface="Arial"/>
                <a:sym typeface="Arial"/>
              </a:rPr>
              <a:t> Healthy people incorrectly predicted as Sick</a:t>
            </a:r>
            <a:endParaRPr sz="1800">
              <a:solidFill>
                <a:schemeClr val="dk1"/>
              </a:solidFill>
              <a:latin typeface="Arial"/>
              <a:ea typeface="Arial"/>
              <a:cs typeface="Arial"/>
              <a:sym typeface="Arial"/>
            </a:endParaRPr>
          </a:p>
        </p:txBody>
      </p:sp>
      <p:cxnSp>
        <p:nvCxnSpPr>
          <p:cNvPr id="1910" name="Google Shape;1910;p103"/>
          <p:cNvCxnSpPr/>
          <p:nvPr/>
        </p:nvCxnSpPr>
        <p:spPr>
          <a:xfrm rot="10800000">
            <a:off x="2286000" y="3214355"/>
            <a:ext cx="2898806" cy="242715"/>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1" name="Google Shape;1911;p103"/>
          <p:cNvCxnSpPr>
            <a:stCxn id="1897" idx="1"/>
          </p:cNvCxnSpPr>
          <p:nvPr/>
        </p:nvCxnSpPr>
        <p:spPr>
          <a:xfrm flipH="1">
            <a:off x="2508918" y="5023808"/>
            <a:ext cx="2607300" cy="753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2" name="Google Shape;1912;p103"/>
          <p:cNvCxnSpPr>
            <a:endCxn id="1909" idx="1"/>
          </p:cNvCxnSpPr>
          <p:nvPr/>
        </p:nvCxnSpPr>
        <p:spPr>
          <a:xfrm rot="10800000" flipH="1">
            <a:off x="9445245" y="3274547"/>
            <a:ext cx="492000" cy="439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3" name="Google Shape;1913;p103"/>
          <p:cNvCxnSpPr>
            <a:endCxn id="1907" idx="1"/>
          </p:cNvCxnSpPr>
          <p:nvPr/>
        </p:nvCxnSpPr>
        <p:spPr>
          <a:xfrm rot="10800000" flipH="1">
            <a:off x="9465538" y="4881491"/>
            <a:ext cx="576900" cy="321000"/>
          </a:xfrm>
          <a:prstGeom prst="straightConnector1">
            <a:avLst/>
          </a:prstGeom>
          <a:noFill/>
          <a:ln w="57150"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523132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grpSp>
        <p:nvGrpSpPr>
          <p:cNvPr id="1924" name="Google Shape;1924;p104"/>
          <p:cNvGrpSpPr/>
          <p:nvPr/>
        </p:nvGrpSpPr>
        <p:grpSpPr>
          <a:xfrm>
            <a:off x="0" y="5607439"/>
            <a:ext cx="64770" cy="1257300"/>
            <a:chOff x="1181105" y="4608196"/>
            <a:chExt cx="64770" cy="1257300"/>
          </a:xfrm>
        </p:grpSpPr>
        <p:sp>
          <p:nvSpPr>
            <p:cNvPr id="1925" name="Google Shape;1925;p10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6" name="Google Shape;1926;p10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7" name="Google Shape;1927;p10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8" name="Google Shape;1928;p10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929" name="Google Shape;1929;p104"/>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0" name="Google Shape;1930;p104"/>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revisit spam classifier model</a:t>
            </a:r>
            <a:endParaRPr sz="3600">
              <a:solidFill>
                <a:schemeClr val="dk2"/>
              </a:solidFill>
              <a:latin typeface="Montserrat"/>
              <a:ea typeface="Montserrat"/>
              <a:cs typeface="Montserrat"/>
              <a:sym typeface="Montserrat"/>
            </a:endParaRPr>
          </a:p>
        </p:txBody>
      </p:sp>
      <p:sp>
        <p:nvSpPr>
          <p:cNvPr id="1931" name="Google Shape;1931;p10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2" name="Google Shape;1932;p10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3" name="Google Shape;1933;p104"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4" name="Google Shape;1934;p104"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35" name="Google Shape;1935;p104"/>
          <p:cNvGrpSpPr/>
          <p:nvPr/>
        </p:nvGrpSpPr>
        <p:grpSpPr>
          <a:xfrm>
            <a:off x="1367189" y="2783479"/>
            <a:ext cx="10353770" cy="1352923"/>
            <a:chOff x="1153794" y="3018850"/>
            <a:chExt cx="10353770" cy="1352923"/>
          </a:xfrm>
        </p:grpSpPr>
        <p:pic>
          <p:nvPicPr>
            <p:cNvPr id="1936" name="Google Shape;1936;p104"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937" name="Google Shape;1937;p104"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938" name="Google Shape;1938;p104" descr="Image result for email icon"/>
            <p:cNvPicPr preferRelativeResize="0"/>
            <p:nvPr/>
          </p:nvPicPr>
          <p:blipFill rotWithShape="1">
            <a:blip r:embed="rId4">
              <a:alphaModFix/>
            </a:blip>
            <a:srcRect/>
            <a:stretch/>
          </p:blipFill>
          <p:spPr>
            <a:xfrm>
              <a:off x="4949680" y="3039870"/>
              <a:ext cx="1310881" cy="1310881"/>
            </a:xfrm>
            <a:prstGeom prst="rect">
              <a:avLst/>
            </a:prstGeom>
            <a:noFill/>
            <a:ln>
              <a:noFill/>
            </a:ln>
          </p:spPr>
        </p:pic>
        <p:pic>
          <p:nvPicPr>
            <p:cNvPr id="1939" name="Google Shape;1939;p104"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940" name="Google Shape;1940;p104"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941" name="Google Shape;1941;p104"/>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942" name="Google Shape;1942;p104"/>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943" name="Google Shape;1943;p104"/>
          <p:cNvSpPr txBox="1"/>
          <p:nvPr/>
        </p:nvSpPr>
        <p:spPr>
          <a:xfrm>
            <a:off x="5332485" y="2205047"/>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944" name="Google Shape;1944;p104"/>
          <p:cNvSpPr txBox="1"/>
          <p:nvPr/>
        </p:nvSpPr>
        <p:spPr>
          <a:xfrm>
            <a:off x="2307201" y="5474030"/>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945" name="Google Shape;1945;p104"/>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946" name="Google Shape;1946;p104"/>
          <p:cNvSpPr/>
          <p:nvPr/>
        </p:nvSpPr>
        <p:spPr>
          <a:xfrm rot="5400000">
            <a:off x="3561492" y="2040309"/>
            <a:ext cx="930166" cy="5641104"/>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7" name="Google Shape;1947;p104"/>
          <p:cNvSpPr/>
          <p:nvPr/>
        </p:nvSpPr>
        <p:spPr>
          <a:xfrm rot="5400000">
            <a:off x="9536503" y="3120830"/>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8" name="Google Shape;1948;p104"/>
          <p:cNvSpPr txBox="1"/>
          <p:nvPr/>
        </p:nvSpPr>
        <p:spPr>
          <a:xfrm>
            <a:off x="2307200" y="444977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 </a:t>
            </a:r>
            <a:endParaRPr sz="1800" b="1">
              <a:solidFill>
                <a:schemeClr val="dk1"/>
              </a:solidFill>
              <a:latin typeface="Arial"/>
              <a:ea typeface="Arial"/>
              <a:cs typeface="Arial"/>
              <a:sym typeface="Arial"/>
            </a:endParaRPr>
          </a:p>
        </p:txBody>
      </p:sp>
      <p:sp>
        <p:nvSpPr>
          <p:cNvPr id="1949" name="Google Shape;1949;p104"/>
          <p:cNvSpPr txBox="1"/>
          <p:nvPr/>
        </p:nvSpPr>
        <p:spPr>
          <a:xfrm>
            <a:off x="8282212" y="551659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160</a:t>
            </a:r>
            <a:endParaRPr sz="1800" b="1">
              <a:solidFill>
                <a:srgbClr val="FF0000"/>
              </a:solidFill>
              <a:latin typeface="Arial"/>
              <a:ea typeface="Arial"/>
              <a:cs typeface="Arial"/>
              <a:sym typeface="Arial"/>
            </a:endParaRPr>
          </a:p>
        </p:txBody>
      </p:sp>
      <p:sp>
        <p:nvSpPr>
          <p:cNvPr id="1950" name="Google Shape;1950;p104"/>
          <p:cNvSpPr/>
          <p:nvPr/>
        </p:nvSpPr>
        <p:spPr>
          <a:xfrm>
            <a:off x="612775" y="1577551"/>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55555"/>
                </a:solidFill>
                <a:latin typeface="Arial"/>
                <a:ea typeface="Arial"/>
                <a:cs typeface="Arial"/>
                <a:sym typeface="Arial"/>
              </a:rPr>
              <a:t>After passing email data through the model we correctly classify 9544 emails as ham and 160 emails as spam.</a:t>
            </a:r>
            <a:endParaRPr sz="2000">
              <a:solidFill>
                <a:schemeClr val="dk1"/>
              </a:solidFill>
              <a:latin typeface="Arial"/>
              <a:ea typeface="Arial"/>
              <a:cs typeface="Arial"/>
              <a:sym typeface="Arial"/>
            </a:endParaRPr>
          </a:p>
        </p:txBody>
      </p:sp>
    </p:spTree>
    <p:extLst>
      <p:ext uri="{BB962C8B-B14F-4D97-AF65-F5344CB8AC3E}">
        <p14:creationId xmlns:p14="http://schemas.microsoft.com/office/powerpoint/2010/main" val="6549543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graphicFrame>
        <p:nvGraphicFramePr>
          <p:cNvPr id="1956" name="Google Shape;1956;p105"/>
          <p:cNvGraphicFramePr/>
          <p:nvPr/>
        </p:nvGraphicFramePr>
        <p:xfrm>
          <a:off x="2880066" y="1910089"/>
          <a:ext cx="6686125" cy="3879325"/>
        </p:xfrm>
        <a:graphic>
          <a:graphicData uri="http://schemas.openxmlformats.org/drawingml/2006/table">
            <a:tbl>
              <a:tblPr firstRow="1" bandRow="1">
                <a:noFill/>
              </a:tblPr>
              <a:tblGrid>
                <a:gridCol w="1676175">
                  <a:extLst>
                    <a:ext uri="{9D8B030D-6E8A-4147-A177-3AD203B41FA5}">
                      <a16:colId xmlns:a16="http://schemas.microsoft.com/office/drawing/2014/main" val="20000"/>
                    </a:ext>
                  </a:extLst>
                </a:gridCol>
                <a:gridCol w="278125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1962" name="Google Shape;1962;p105"/>
          <p:cNvGrpSpPr/>
          <p:nvPr/>
        </p:nvGrpSpPr>
        <p:grpSpPr>
          <a:xfrm>
            <a:off x="0" y="5607439"/>
            <a:ext cx="64770" cy="1257300"/>
            <a:chOff x="1181105" y="4608196"/>
            <a:chExt cx="64770" cy="1257300"/>
          </a:xfrm>
        </p:grpSpPr>
        <p:sp>
          <p:nvSpPr>
            <p:cNvPr id="1963" name="Google Shape;1963;p10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4" name="Google Shape;1964;p10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5" name="Google Shape;1965;p10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6" name="Google Shape;1966;p10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967" name="Google Shape;1967;p105"/>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68" name="Google Shape;1968;p105"/>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9" name="Google Shape;1969;p105"/>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spam classifier model</a:t>
            </a:r>
            <a:endParaRPr sz="3600">
              <a:solidFill>
                <a:schemeClr val="dk2"/>
              </a:solidFill>
              <a:latin typeface="Montserrat"/>
              <a:ea typeface="Montserrat"/>
              <a:cs typeface="Montserrat"/>
              <a:sym typeface="Montserrat"/>
            </a:endParaRPr>
          </a:p>
        </p:txBody>
      </p:sp>
      <p:sp>
        <p:nvSpPr>
          <p:cNvPr id="1970" name="Google Shape;1970;p105"/>
          <p:cNvSpPr txBox="1"/>
          <p:nvPr/>
        </p:nvSpPr>
        <p:spPr>
          <a:xfrm rot="-5400000">
            <a:off x="1818943" y="3917516"/>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971" name="Google Shape;1971;p105"/>
          <p:cNvSpPr txBox="1"/>
          <p:nvPr/>
        </p:nvSpPr>
        <p:spPr>
          <a:xfrm>
            <a:off x="5133697" y="1431584"/>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972" name="Google Shape;1972;p105"/>
          <p:cNvPicPr preferRelativeResize="0"/>
          <p:nvPr/>
        </p:nvPicPr>
        <p:blipFill rotWithShape="1">
          <a:blip r:embed="rId3">
            <a:alphaModFix/>
          </a:blip>
          <a:srcRect/>
          <a:stretch/>
        </p:blipFill>
        <p:spPr>
          <a:xfrm>
            <a:off x="6568765" y="2907717"/>
            <a:ext cx="489716" cy="503990"/>
          </a:xfrm>
          <a:prstGeom prst="rect">
            <a:avLst/>
          </a:prstGeom>
          <a:noFill/>
          <a:ln>
            <a:noFill/>
          </a:ln>
        </p:spPr>
      </p:pic>
      <p:pic>
        <p:nvPicPr>
          <p:cNvPr id="1973" name="Google Shape;1973;p105"/>
          <p:cNvPicPr preferRelativeResize="0"/>
          <p:nvPr/>
        </p:nvPicPr>
        <p:blipFill rotWithShape="1">
          <a:blip r:embed="rId3">
            <a:alphaModFix/>
          </a:blip>
          <a:srcRect/>
          <a:stretch/>
        </p:blipFill>
        <p:spPr>
          <a:xfrm>
            <a:off x="9009672" y="4388999"/>
            <a:ext cx="489716" cy="503990"/>
          </a:xfrm>
          <a:prstGeom prst="rect">
            <a:avLst/>
          </a:prstGeom>
          <a:noFill/>
          <a:ln>
            <a:noFill/>
          </a:ln>
        </p:spPr>
      </p:pic>
      <p:sp>
        <p:nvSpPr>
          <p:cNvPr id="1974" name="Google Shape;1974;p105"/>
          <p:cNvSpPr txBox="1"/>
          <p:nvPr/>
        </p:nvSpPr>
        <p:spPr>
          <a:xfrm>
            <a:off x="6139232"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1975" name="Google Shape;1975;p105"/>
          <p:cNvSpPr txBox="1"/>
          <p:nvPr/>
        </p:nvSpPr>
        <p:spPr>
          <a:xfrm>
            <a:off x="8375330" y="3391075"/>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1976" name="Google Shape;1976;p105"/>
          <p:cNvSpPr txBox="1"/>
          <p:nvPr/>
        </p:nvSpPr>
        <p:spPr>
          <a:xfrm>
            <a:off x="6139231" y="48715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1977" name="Google Shape;1977;p105"/>
          <p:cNvSpPr txBox="1"/>
          <p:nvPr/>
        </p:nvSpPr>
        <p:spPr>
          <a:xfrm>
            <a:off x="8420347" y="4881492"/>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1978" name="Google Shape;1978;p105"/>
          <p:cNvPicPr preferRelativeResize="0"/>
          <p:nvPr/>
        </p:nvPicPr>
        <p:blipFill rotWithShape="1">
          <a:blip r:embed="rId4">
            <a:alphaModFix/>
          </a:blip>
          <a:srcRect/>
          <a:stretch/>
        </p:blipFill>
        <p:spPr>
          <a:xfrm>
            <a:off x="8973074" y="2932874"/>
            <a:ext cx="472045" cy="472045"/>
          </a:xfrm>
          <a:prstGeom prst="rect">
            <a:avLst/>
          </a:prstGeom>
          <a:noFill/>
          <a:ln>
            <a:noFill/>
          </a:ln>
        </p:spPr>
      </p:pic>
      <p:pic>
        <p:nvPicPr>
          <p:cNvPr id="1979" name="Google Shape;1979;p105"/>
          <p:cNvPicPr preferRelativeResize="0"/>
          <p:nvPr/>
        </p:nvPicPr>
        <p:blipFill rotWithShape="1">
          <a:blip r:embed="rId4">
            <a:alphaModFix/>
          </a:blip>
          <a:srcRect/>
          <a:stretch/>
        </p:blipFill>
        <p:spPr>
          <a:xfrm>
            <a:off x="6568765" y="4388999"/>
            <a:ext cx="472045" cy="472045"/>
          </a:xfrm>
          <a:prstGeom prst="rect">
            <a:avLst/>
          </a:prstGeom>
          <a:noFill/>
          <a:ln>
            <a:noFill/>
          </a:ln>
        </p:spPr>
      </p:pic>
      <p:sp>
        <p:nvSpPr>
          <p:cNvPr id="1980" name="Google Shape;1980;p105"/>
          <p:cNvSpPr/>
          <p:nvPr/>
        </p:nvSpPr>
        <p:spPr>
          <a:xfrm>
            <a:off x="372357" y="2560078"/>
            <a:ext cx="2063747"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Positives (TP): </a:t>
            </a:r>
            <a:r>
              <a:rPr lang="en-US" sz="1800">
                <a:solidFill>
                  <a:schemeClr val="dk1"/>
                </a:solidFill>
                <a:latin typeface="Arial"/>
                <a:ea typeface="Arial"/>
                <a:cs typeface="Arial"/>
                <a:sym typeface="Arial"/>
              </a:rPr>
              <a:t>spam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as spam</a:t>
            </a:r>
            <a:endParaRPr/>
          </a:p>
        </p:txBody>
      </p:sp>
      <p:sp>
        <p:nvSpPr>
          <p:cNvPr id="1981" name="Google Shape;1981;p105"/>
          <p:cNvSpPr/>
          <p:nvPr/>
        </p:nvSpPr>
        <p:spPr>
          <a:xfrm>
            <a:off x="10042438" y="4281327"/>
            <a:ext cx="21495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Negatives (TN):</a:t>
            </a:r>
            <a:r>
              <a:rPr lang="en-US" sz="1800">
                <a:solidFill>
                  <a:schemeClr val="dk1"/>
                </a:solidFill>
                <a:latin typeface="Arial"/>
                <a:ea typeface="Arial"/>
                <a:cs typeface="Arial"/>
                <a:sym typeface="Arial"/>
              </a:rPr>
              <a:t> ham correctly predicted as ham</a:t>
            </a:r>
            <a:endParaRPr sz="1800">
              <a:solidFill>
                <a:schemeClr val="dk1"/>
              </a:solidFill>
              <a:latin typeface="Arial"/>
              <a:ea typeface="Arial"/>
              <a:cs typeface="Arial"/>
              <a:sym typeface="Arial"/>
            </a:endParaRPr>
          </a:p>
        </p:txBody>
      </p:sp>
      <p:sp>
        <p:nvSpPr>
          <p:cNvPr id="1982" name="Google Shape;1982;p105"/>
          <p:cNvSpPr/>
          <p:nvPr/>
        </p:nvSpPr>
        <p:spPr>
          <a:xfrm>
            <a:off x="294249" y="4312068"/>
            <a:ext cx="224563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Negatives (FN):</a:t>
            </a:r>
            <a:r>
              <a:rPr lang="en-US" sz="1800">
                <a:solidFill>
                  <a:schemeClr val="dk1"/>
                </a:solidFill>
                <a:latin typeface="Arial"/>
                <a:ea typeface="Arial"/>
                <a:cs typeface="Arial"/>
                <a:sym typeface="Arial"/>
              </a:rPr>
              <a:t> ham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as spam</a:t>
            </a:r>
            <a:endParaRPr sz="1800">
              <a:solidFill>
                <a:schemeClr val="dk1"/>
              </a:solidFill>
              <a:latin typeface="Arial"/>
              <a:ea typeface="Arial"/>
              <a:cs typeface="Arial"/>
              <a:sym typeface="Arial"/>
            </a:endParaRPr>
          </a:p>
        </p:txBody>
      </p:sp>
      <p:sp>
        <p:nvSpPr>
          <p:cNvPr id="1983" name="Google Shape;1983;p105"/>
          <p:cNvSpPr/>
          <p:nvPr/>
        </p:nvSpPr>
        <p:spPr>
          <a:xfrm>
            <a:off x="9937245" y="2674382"/>
            <a:ext cx="216418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Positives (FP):</a:t>
            </a:r>
            <a:r>
              <a:rPr lang="en-US" sz="1800">
                <a:solidFill>
                  <a:schemeClr val="dk1"/>
                </a:solidFill>
                <a:latin typeface="Arial"/>
                <a:ea typeface="Arial"/>
                <a:cs typeface="Arial"/>
                <a:sym typeface="Arial"/>
              </a:rPr>
              <a:t> spam incorrectly predicted as ham</a:t>
            </a:r>
            <a:endParaRPr sz="1800">
              <a:solidFill>
                <a:schemeClr val="dk1"/>
              </a:solidFill>
              <a:latin typeface="Arial"/>
              <a:ea typeface="Arial"/>
              <a:cs typeface="Arial"/>
              <a:sym typeface="Arial"/>
            </a:endParaRPr>
          </a:p>
        </p:txBody>
      </p:sp>
      <p:cxnSp>
        <p:nvCxnSpPr>
          <p:cNvPr id="1984" name="Google Shape;1984;p105"/>
          <p:cNvCxnSpPr/>
          <p:nvPr/>
        </p:nvCxnSpPr>
        <p:spPr>
          <a:xfrm rot="10800000">
            <a:off x="2286000" y="3214355"/>
            <a:ext cx="2898806" cy="242715"/>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5" name="Google Shape;1985;p105"/>
          <p:cNvCxnSpPr/>
          <p:nvPr/>
        </p:nvCxnSpPr>
        <p:spPr>
          <a:xfrm flipH="1">
            <a:off x="2509011" y="5023809"/>
            <a:ext cx="2607207" cy="75373"/>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6" name="Google Shape;1986;p105"/>
          <p:cNvCxnSpPr>
            <a:endCxn id="1983" idx="1"/>
          </p:cNvCxnSpPr>
          <p:nvPr/>
        </p:nvCxnSpPr>
        <p:spPr>
          <a:xfrm rot="10800000" flipH="1">
            <a:off x="9445245" y="3274547"/>
            <a:ext cx="492000" cy="439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7" name="Google Shape;1987;p105"/>
          <p:cNvCxnSpPr>
            <a:endCxn id="1981" idx="1"/>
          </p:cNvCxnSpPr>
          <p:nvPr/>
        </p:nvCxnSpPr>
        <p:spPr>
          <a:xfrm rot="10800000" flipH="1">
            <a:off x="9465538" y="4881491"/>
            <a:ext cx="576900" cy="321000"/>
          </a:xfrm>
          <a:prstGeom prst="straightConnector1">
            <a:avLst/>
          </a:prstGeom>
          <a:noFill/>
          <a:ln w="57150" cap="flat" cmpd="sng">
            <a:solidFill>
              <a:schemeClr val="accent1"/>
            </a:solidFill>
            <a:prstDash val="solid"/>
            <a:miter lim="800000"/>
            <a:headEnd type="none" w="sm" len="sm"/>
            <a:tailEnd type="triangle" w="med" len="med"/>
          </a:ln>
        </p:spPr>
      </p:cxnSp>
      <p:pic>
        <p:nvPicPr>
          <p:cNvPr id="1988" name="Google Shape;1988;p105" descr="Image result for email icon"/>
          <p:cNvPicPr preferRelativeResize="0"/>
          <p:nvPr/>
        </p:nvPicPr>
        <p:blipFill rotWithShape="1">
          <a:blip r:embed="rId5">
            <a:alphaModFix/>
          </a:blip>
          <a:srcRect/>
          <a:stretch/>
        </p:blipFill>
        <p:spPr>
          <a:xfrm>
            <a:off x="7577087" y="4477223"/>
            <a:ext cx="896307" cy="896307"/>
          </a:xfrm>
          <a:prstGeom prst="rect">
            <a:avLst/>
          </a:prstGeom>
          <a:noFill/>
          <a:ln>
            <a:noFill/>
          </a:ln>
        </p:spPr>
      </p:pic>
      <p:pic>
        <p:nvPicPr>
          <p:cNvPr id="1989" name="Google Shape;1989;p105" descr="Related image"/>
          <p:cNvPicPr preferRelativeResize="0"/>
          <p:nvPr/>
        </p:nvPicPr>
        <p:blipFill rotWithShape="1">
          <a:blip r:embed="rId6">
            <a:alphaModFix/>
          </a:blip>
          <a:srcRect/>
          <a:stretch/>
        </p:blipFill>
        <p:spPr>
          <a:xfrm>
            <a:off x="5345603" y="3040540"/>
            <a:ext cx="667454" cy="728758"/>
          </a:xfrm>
          <a:prstGeom prst="rect">
            <a:avLst/>
          </a:prstGeom>
          <a:noFill/>
          <a:ln>
            <a:noFill/>
          </a:ln>
        </p:spPr>
      </p:pic>
      <p:pic>
        <p:nvPicPr>
          <p:cNvPr id="1990" name="Google Shape;1990;p105" descr="Related image"/>
          <p:cNvPicPr preferRelativeResize="0"/>
          <p:nvPr/>
        </p:nvPicPr>
        <p:blipFill rotWithShape="1">
          <a:blip r:embed="rId6">
            <a:alphaModFix/>
          </a:blip>
          <a:srcRect/>
          <a:stretch/>
        </p:blipFill>
        <p:spPr>
          <a:xfrm>
            <a:off x="7784364" y="3035153"/>
            <a:ext cx="667454" cy="728758"/>
          </a:xfrm>
          <a:prstGeom prst="rect">
            <a:avLst/>
          </a:prstGeom>
          <a:noFill/>
          <a:ln>
            <a:noFill/>
          </a:ln>
        </p:spPr>
      </p:pic>
      <p:pic>
        <p:nvPicPr>
          <p:cNvPr id="1991" name="Google Shape;1991;p105" descr="Image result for email icon"/>
          <p:cNvPicPr preferRelativeResize="0"/>
          <p:nvPr/>
        </p:nvPicPr>
        <p:blipFill rotWithShape="1">
          <a:blip r:embed="rId5">
            <a:alphaModFix/>
          </a:blip>
          <a:srcRect/>
          <a:stretch/>
        </p:blipFill>
        <p:spPr>
          <a:xfrm>
            <a:off x="5225373" y="4423404"/>
            <a:ext cx="896307" cy="896307"/>
          </a:xfrm>
          <a:prstGeom prst="rect">
            <a:avLst/>
          </a:prstGeom>
          <a:noFill/>
          <a:ln>
            <a:noFill/>
          </a:ln>
        </p:spPr>
      </p:pic>
    </p:spTree>
    <p:extLst>
      <p:ext uri="{BB962C8B-B14F-4D97-AF65-F5344CB8AC3E}">
        <p14:creationId xmlns:p14="http://schemas.microsoft.com/office/powerpoint/2010/main" val="9279450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graphicFrame>
        <p:nvGraphicFramePr>
          <p:cNvPr id="1997" name="Google Shape;1997;p106"/>
          <p:cNvGraphicFramePr/>
          <p:nvPr/>
        </p:nvGraphicFramePr>
        <p:xfrm>
          <a:off x="2880066" y="191008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127</a:t>
                      </a:r>
                      <a:endParaRPr/>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2003" name="Google Shape;2003;p106"/>
          <p:cNvGrpSpPr/>
          <p:nvPr/>
        </p:nvGrpSpPr>
        <p:grpSpPr>
          <a:xfrm>
            <a:off x="0" y="5607439"/>
            <a:ext cx="64770" cy="1257300"/>
            <a:chOff x="1181105" y="4608196"/>
            <a:chExt cx="64770" cy="1257300"/>
          </a:xfrm>
        </p:grpSpPr>
        <p:sp>
          <p:nvSpPr>
            <p:cNvPr id="2004" name="Google Shape;2004;p10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5" name="Google Shape;2005;p10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6" name="Google Shape;2006;p10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7" name="Google Shape;2007;p10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08" name="Google Shape;2008;p106"/>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09" name="Google Shape;2009;p10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0" name="Google Shape;2010;p106"/>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spam classifier model</a:t>
            </a:r>
            <a:endParaRPr sz="3600">
              <a:solidFill>
                <a:schemeClr val="dk2"/>
              </a:solidFill>
              <a:latin typeface="Montserrat"/>
              <a:ea typeface="Montserrat"/>
              <a:cs typeface="Montserrat"/>
              <a:sym typeface="Montserrat"/>
            </a:endParaRPr>
          </a:p>
        </p:txBody>
      </p:sp>
      <p:sp>
        <p:nvSpPr>
          <p:cNvPr id="2011" name="Google Shape;2011;p106"/>
          <p:cNvSpPr txBox="1"/>
          <p:nvPr/>
        </p:nvSpPr>
        <p:spPr>
          <a:xfrm rot="-5400000">
            <a:off x="1694461" y="390527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012" name="Google Shape;2012;p106"/>
          <p:cNvSpPr txBox="1"/>
          <p:nvPr/>
        </p:nvSpPr>
        <p:spPr>
          <a:xfrm>
            <a:off x="5639512" y="140288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2013" name="Google Shape;2013;p106"/>
          <p:cNvPicPr preferRelativeResize="0"/>
          <p:nvPr/>
        </p:nvPicPr>
        <p:blipFill rotWithShape="1">
          <a:blip r:embed="rId3">
            <a:alphaModFix/>
          </a:blip>
          <a:srcRect/>
          <a:stretch/>
        </p:blipFill>
        <p:spPr>
          <a:xfrm>
            <a:off x="7110885" y="2950120"/>
            <a:ext cx="489716" cy="503990"/>
          </a:xfrm>
          <a:prstGeom prst="rect">
            <a:avLst/>
          </a:prstGeom>
          <a:noFill/>
          <a:ln>
            <a:noFill/>
          </a:ln>
        </p:spPr>
      </p:pic>
      <p:pic>
        <p:nvPicPr>
          <p:cNvPr id="2014" name="Google Shape;2014;p106"/>
          <p:cNvPicPr preferRelativeResize="0"/>
          <p:nvPr/>
        </p:nvPicPr>
        <p:blipFill rotWithShape="1">
          <a:blip r:embed="rId3">
            <a:alphaModFix/>
          </a:blip>
          <a:srcRect/>
          <a:stretch/>
        </p:blipFill>
        <p:spPr>
          <a:xfrm>
            <a:off x="10478373" y="4357253"/>
            <a:ext cx="489716" cy="503990"/>
          </a:xfrm>
          <a:prstGeom prst="rect">
            <a:avLst/>
          </a:prstGeom>
          <a:noFill/>
          <a:ln>
            <a:noFill/>
          </a:ln>
        </p:spPr>
      </p:pic>
      <p:sp>
        <p:nvSpPr>
          <p:cNvPr id="2015" name="Google Shape;2015;p106"/>
          <p:cNvSpPr txBox="1"/>
          <p:nvPr/>
        </p:nvSpPr>
        <p:spPr>
          <a:xfrm>
            <a:off x="6884816"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016" name="Google Shape;2016;p106"/>
          <p:cNvSpPr txBox="1"/>
          <p:nvPr/>
        </p:nvSpPr>
        <p:spPr>
          <a:xfrm>
            <a:off x="10096221" y="34633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017" name="Google Shape;2017;p106"/>
          <p:cNvSpPr txBox="1"/>
          <p:nvPr/>
        </p:nvSpPr>
        <p:spPr>
          <a:xfrm>
            <a:off x="6908330" y="489866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018" name="Google Shape;2018;p106"/>
          <p:cNvSpPr txBox="1"/>
          <p:nvPr/>
        </p:nvSpPr>
        <p:spPr>
          <a:xfrm>
            <a:off x="10063746" y="495776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019" name="Google Shape;2019;p106"/>
          <p:cNvPicPr preferRelativeResize="0"/>
          <p:nvPr/>
        </p:nvPicPr>
        <p:blipFill rotWithShape="1">
          <a:blip r:embed="rId4">
            <a:alphaModFix/>
          </a:blip>
          <a:srcRect/>
          <a:stretch/>
        </p:blipFill>
        <p:spPr>
          <a:xfrm>
            <a:off x="10447280" y="2958491"/>
            <a:ext cx="472045" cy="472045"/>
          </a:xfrm>
          <a:prstGeom prst="rect">
            <a:avLst/>
          </a:prstGeom>
          <a:noFill/>
          <a:ln>
            <a:noFill/>
          </a:ln>
        </p:spPr>
      </p:pic>
      <p:pic>
        <p:nvPicPr>
          <p:cNvPr id="2020" name="Google Shape;2020;p106"/>
          <p:cNvPicPr preferRelativeResize="0"/>
          <p:nvPr/>
        </p:nvPicPr>
        <p:blipFill rotWithShape="1">
          <a:blip r:embed="rId4">
            <a:alphaModFix/>
          </a:blip>
          <a:srcRect/>
          <a:stretch/>
        </p:blipFill>
        <p:spPr>
          <a:xfrm>
            <a:off x="7128556" y="4420944"/>
            <a:ext cx="472045" cy="472045"/>
          </a:xfrm>
          <a:prstGeom prst="rect">
            <a:avLst/>
          </a:prstGeom>
          <a:noFill/>
          <a:ln>
            <a:noFill/>
          </a:ln>
        </p:spPr>
      </p:pic>
      <p:pic>
        <p:nvPicPr>
          <p:cNvPr id="2021" name="Google Shape;2021;p106" descr="Image result for email icon"/>
          <p:cNvPicPr preferRelativeResize="0"/>
          <p:nvPr/>
        </p:nvPicPr>
        <p:blipFill rotWithShape="1">
          <a:blip r:embed="rId5">
            <a:alphaModFix/>
          </a:blip>
          <a:srcRect/>
          <a:stretch/>
        </p:blipFill>
        <p:spPr>
          <a:xfrm>
            <a:off x="8442121" y="4444835"/>
            <a:ext cx="896307" cy="896307"/>
          </a:xfrm>
          <a:prstGeom prst="rect">
            <a:avLst/>
          </a:prstGeom>
          <a:noFill/>
          <a:ln>
            <a:noFill/>
          </a:ln>
        </p:spPr>
      </p:pic>
      <p:pic>
        <p:nvPicPr>
          <p:cNvPr id="2022" name="Google Shape;2022;p106" descr="Related image"/>
          <p:cNvPicPr preferRelativeResize="0"/>
          <p:nvPr/>
        </p:nvPicPr>
        <p:blipFill rotWithShape="1">
          <a:blip r:embed="rId6">
            <a:alphaModFix/>
          </a:blip>
          <a:srcRect/>
          <a:stretch/>
        </p:blipFill>
        <p:spPr>
          <a:xfrm>
            <a:off x="4972058" y="3006114"/>
            <a:ext cx="667454" cy="728758"/>
          </a:xfrm>
          <a:prstGeom prst="rect">
            <a:avLst/>
          </a:prstGeom>
          <a:noFill/>
          <a:ln>
            <a:noFill/>
          </a:ln>
        </p:spPr>
      </p:pic>
      <p:pic>
        <p:nvPicPr>
          <p:cNvPr id="2023" name="Google Shape;2023;p106" descr="Related image"/>
          <p:cNvPicPr preferRelativeResize="0"/>
          <p:nvPr/>
        </p:nvPicPr>
        <p:blipFill rotWithShape="1">
          <a:blip r:embed="rId6">
            <a:alphaModFix/>
          </a:blip>
          <a:srcRect/>
          <a:stretch/>
        </p:blipFill>
        <p:spPr>
          <a:xfrm>
            <a:off x="8442121" y="3005158"/>
            <a:ext cx="667454" cy="728758"/>
          </a:xfrm>
          <a:prstGeom prst="rect">
            <a:avLst/>
          </a:prstGeom>
          <a:noFill/>
          <a:ln>
            <a:noFill/>
          </a:ln>
        </p:spPr>
      </p:pic>
      <p:pic>
        <p:nvPicPr>
          <p:cNvPr id="2024" name="Google Shape;2024;p106" descr="Image result for email icon"/>
          <p:cNvPicPr preferRelativeResize="0"/>
          <p:nvPr/>
        </p:nvPicPr>
        <p:blipFill rotWithShape="1">
          <a:blip r:embed="rId5">
            <a:alphaModFix/>
          </a:blip>
          <a:srcRect/>
          <a:stretch/>
        </p:blipFill>
        <p:spPr>
          <a:xfrm>
            <a:off x="4922209" y="4415627"/>
            <a:ext cx="896307" cy="896307"/>
          </a:xfrm>
          <a:prstGeom prst="rect">
            <a:avLst/>
          </a:prstGeom>
          <a:noFill/>
          <a:ln>
            <a:noFill/>
          </a:ln>
        </p:spPr>
      </p:pic>
      <p:sp>
        <p:nvSpPr>
          <p:cNvPr id="2025" name="Google Shape;2025;p106"/>
          <p:cNvSpPr txBox="1"/>
          <p:nvPr/>
        </p:nvSpPr>
        <p:spPr>
          <a:xfrm>
            <a:off x="5927793" y="322165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360567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grpSp>
        <p:nvGrpSpPr>
          <p:cNvPr id="2036" name="Google Shape;2036;p107"/>
          <p:cNvGrpSpPr/>
          <p:nvPr/>
        </p:nvGrpSpPr>
        <p:grpSpPr>
          <a:xfrm>
            <a:off x="0" y="5607439"/>
            <a:ext cx="64770" cy="1257300"/>
            <a:chOff x="1181105" y="4608196"/>
            <a:chExt cx="64770" cy="1257300"/>
          </a:xfrm>
        </p:grpSpPr>
        <p:sp>
          <p:nvSpPr>
            <p:cNvPr id="2037" name="Google Shape;2037;p10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38" name="Google Shape;2038;p10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39" name="Google Shape;2039;p10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40" name="Google Shape;2040;p10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41" name="Google Shape;2041;p107"/>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42" name="Google Shape;2042;p107"/>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3" name="Google Shape;2043;p107"/>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Significance of performance measures on two models </a:t>
            </a:r>
            <a:endParaRPr sz="2800">
              <a:solidFill>
                <a:schemeClr val="dk2"/>
              </a:solidFill>
              <a:latin typeface="Montserrat"/>
              <a:ea typeface="Montserrat"/>
              <a:cs typeface="Montserrat"/>
              <a:sym typeface="Montserrat"/>
            </a:endParaRPr>
          </a:p>
        </p:txBody>
      </p:sp>
      <p:pic>
        <p:nvPicPr>
          <p:cNvPr id="2044" name="Google Shape;2044;p107"/>
          <p:cNvPicPr preferRelativeResize="0"/>
          <p:nvPr/>
        </p:nvPicPr>
        <p:blipFill rotWithShape="1">
          <a:blip r:embed="rId3">
            <a:alphaModFix/>
          </a:blip>
          <a:srcRect/>
          <a:stretch/>
        </p:blipFill>
        <p:spPr>
          <a:xfrm>
            <a:off x="2932163" y="2084951"/>
            <a:ext cx="900103" cy="1434817"/>
          </a:xfrm>
          <a:prstGeom prst="rect">
            <a:avLst/>
          </a:prstGeom>
          <a:noFill/>
          <a:ln>
            <a:noFill/>
          </a:ln>
        </p:spPr>
      </p:pic>
      <p:pic>
        <p:nvPicPr>
          <p:cNvPr id="2045" name="Google Shape;2045;p107"/>
          <p:cNvPicPr preferRelativeResize="0"/>
          <p:nvPr/>
        </p:nvPicPr>
        <p:blipFill rotWithShape="1">
          <a:blip r:embed="rId4">
            <a:alphaModFix/>
          </a:blip>
          <a:srcRect/>
          <a:stretch/>
        </p:blipFill>
        <p:spPr>
          <a:xfrm>
            <a:off x="3832266" y="2084951"/>
            <a:ext cx="986492" cy="1330116"/>
          </a:xfrm>
          <a:prstGeom prst="rect">
            <a:avLst/>
          </a:prstGeom>
          <a:noFill/>
          <a:ln>
            <a:noFill/>
          </a:ln>
        </p:spPr>
      </p:pic>
      <p:pic>
        <p:nvPicPr>
          <p:cNvPr id="2046" name="Google Shape;2046;p107" descr="Image result for doctor icon"/>
          <p:cNvPicPr preferRelativeResize="0"/>
          <p:nvPr/>
        </p:nvPicPr>
        <p:blipFill rotWithShape="1">
          <a:blip r:embed="rId5">
            <a:alphaModFix/>
          </a:blip>
          <a:srcRect/>
          <a:stretch/>
        </p:blipFill>
        <p:spPr>
          <a:xfrm>
            <a:off x="1433843" y="1314002"/>
            <a:ext cx="1402160" cy="2362671"/>
          </a:xfrm>
          <a:prstGeom prst="rect">
            <a:avLst/>
          </a:prstGeom>
          <a:noFill/>
          <a:ln>
            <a:noFill/>
          </a:ln>
        </p:spPr>
      </p:pic>
      <p:pic>
        <p:nvPicPr>
          <p:cNvPr id="2047" name="Google Shape;2047;p107" descr="Image result for email icon"/>
          <p:cNvPicPr preferRelativeResize="0"/>
          <p:nvPr/>
        </p:nvPicPr>
        <p:blipFill rotWithShape="1">
          <a:blip r:embed="rId6">
            <a:alphaModFix/>
          </a:blip>
          <a:srcRect/>
          <a:stretch/>
        </p:blipFill>
        <p:spPr>
          <a:xfrm>
            <a:off x="8227629" y="1997920"/>
            <a:ext cx="1352923" cy="1352923"/>
          </a:xfrm>
          <a:prstGeom prst="rect">
            <a:avLst/>
          </a:prstGeom>
          <a:noFill/>
          <a:ln>
            <a:noFill/>
          </a:ln>
        </p:spPr>
      </p:pic>
      <p:pic>
        <p:nvPicPr>
          <p:cNvPr id="2048" name="Google Shape;2048;p107" descr="Related image"/>
          <p:cNvPicPr preferRelativeResize="0"/>
          <p:nvPr/>
        </p:nvPicPr>
        <p:blipFill rotWithShape="1">
          <a:blip r:embed="rId7">
            <a:alphaModFix/>
          </a:blip>
          <a:srcRect/>
          <a:stretch/>
        </p:blipFill>
        <p:spPr>
          <a:xfrm>
            <a:off x="10050681" y="2099891"/>
            <a:ext cx="1145157" cy="1145158"/>
          </a:xfrm>
          <a:prstGeom prst="rect">
            <a:avLst/>
          </a:prstGeom>
          <a:noFill/>
          <a:ln>
            <a:noFill/>
          </a:ln>
        </p:spPr>
      </p:pic>
      <p:sp>
        <p:nvSpPr>
          <p:cNvPr id="2049" name="Google Shape;2049;p107"/>
          <p:cNvSpPr txBox="1"/>
          <p:nvPr/>
        </p:nvSpPr>
        <p:spPr>
          <a:xfrm>
            <a:off x="2807247" y="3840068"/>
            <a:ext cx="211257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Medical Model</a:t>
            </a:r>
            <a:endParaRPr sz="1800" b="1">
              <a:solidFill>
                <a:schemeClr val="dk1"/>
              </a:solidFill>
              <a:latin typeface="Arial"/>
              <a:ea typeface="Arial"/>
              <a:cs typeface="Arial"/>
              <a:sym typeface="Arial"/>
            </a:endParaRPr>
          </a:p>
        </p:txBody>
      </p:sp>
      <p:sp>
        <p:nvSpPr>
          <p:cNvPr id="2050" name="Google Shape;2050;p107"/>
          <p:cNvSpPr txBox="1"/>
          <p:nvPr/>
        </p:nvSpPr>
        <p:spPr>
          <a:xfrm>
            <a:off x="1793248" y="4874787"/>
            <a:ext cx="383102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False Positive         False Negatives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Diagnosing a sick person as healthy is dangerous.</a:t>
            </a:r>
            <a:endParaRPr/>
          </a:p>
        </p:txBody>
      </p:sp>
      <p:sp>
        <p:nvSpPr>
          <p:cNvPr id="2051" name="Google Shape;2051;p107"/>
          <p:cNvSpPr txBox="1"/>
          <p:nvPr/>
        </p:nvSpPr>
        <p:spPr>
          <a:xfrm>
            <a:off x="8379536" y="3857122"/>
            <a:ext cx="27121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Spam Classifier Model</a:t>
            </a:r>
            <a:endParaRPr sz="1800" b="1">
              <a:solidFill>
                <a:schemeClr val="dk1"/>
              </a:solidFill>
              <a:latin typeface="Arial"/>
              <a:ea typeface="Arial"/>
              <a:cs typeface="Arial"/>
              <a:sym typeface="Arial"/>
            </a:endParaRPr>
          </a:p>
        </p:txBody>
      </p:sp>
      <p:sp>
        <p:nvSpPr>
          <p:cNvPr id="2052" name="Google Shape;2052;p107"/>
          <p:cNvSpPr txBox="1"/>
          <p:nvPr/>
        </p:nvSpPr>
        <p:spPr>
          <a:xfrm>
            <a:off x="7461114" y="4863424"/>
            <a:ext cx="439956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False Negatives              False Positives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Classifying an important email as spam is not desirable.</a:t>
            </a:r>
            <a:endParaRPr sz="1800" b="1">
              <a:solidFill>
                <a:schemeClr val="dk1"/>
              </a:solidFill>
              <a:latin typeface="Arial"/>
              <a:ea typeface="Arial"/>
              <a:cs typeface="Arial"/>
              <a:sym typeface="Arial"/>
            </a:endParaRPr>
          </a:p>
        </p:txBody>
      </p:sp>
      <p:cxnSp>
        <p:nvCxnSpPr>
          <p:cNvPr id="2053" name="Google Shape;2053;p107"/>
          <p:cNvCxnSpPr/>
          <p:nvPr/>
        </p:nvCxnSpPr>
        <p:spPr>
          <a:xfrm>
            <a:off x="6542691" y="1483713"/>
            <a:ext cx="0" cy="4581381"/>
          </a:xfrm>
          <a:prstGeom prst="straightConnector1">
            <a:avLst/>
          </a:prstGeom>
          <a:noFill/>
          <a:ln w="57150" cap="flat" cmpd="sng">
            <a:solidFill>
              <a:schemeClr val="accent1"/>
            </a:solidFill>
            <a:prstDash val="solid"/>
            <a:miter lim="800000"/>
            <a:headEnd type="none" w="sm" len="sm"/>
            <a:tailEnd type="none" w="sm" len="sm"/>
          </a:ln>
        </p:spPr>
      </p:cxnSp>
      <p:pic>
        <p:nvPicPr>
          <p:cNvPr id="2054" name="Google Shape;2054;p107"/>
          <p:cNvPicPr preferRelativeResize="0"/>
          <p:nvPr/>
        </p:nvPicPr>
        <p:blipFill rotWithShape="1">
          <a:blip r:embed="rId8">
            <a:alphaModFix/>
          </a:blip>
          <a:srcRect/>
          <a:stretch/>
        </p:blipFill>
        <p:spPr>
          <a:xfrm>
            <a:off x="2317531" y="4420547"/>
            <a:ext cx="489716" cy="503990"/>
          </a:xfrm>
          <a:prstGeom prst="rect">
            <a:avLst/>
          </a:prstGeom>
          <a:noFill/>
          <a:ln>
            <a:noFill/>
          </a:ln>
        </p:spPr>
      </p:pic>
      <p:pic>
        <p:nvPicPr>
          <p:cNvPr id="2055" name="Google Shape;2055;p107"/>
          <p:cNvPicPr preferRelativeResize="0"/>
          <p:nvPr/>
        </p:nvPicPr>
        <p:blipFill rotWithShape="1">
          <a:blip r:embed="rId9">
            <a:alphaModFix/>
          </a:blip>
          <a:srcRect/>
          <a:stretch/>
        </p:blipFill>
        <p:spPr>
          <a:xfrm>
            <a:off x="4582735" y="4452492"/>
            <a:ext cx="472045" cy="472045"/>
          </a:xfrm>
          <a:prstGeom prst="rect">
            <a:avLst/>
          </a:prstGeom>
          <a:noFill/>
          <a:ln>
            <a:noFill/>
          </a:ln>
        </p:spPr>
      </p:pic>
      <p:pic>
        <p:nvPicPr>
          <p:cNvPr id="2056" name="Google Shape;2056;p107"/>
          <p:cNvPicPr preferRelativeResize="0"/>
          <p:nvPr/>
        </p:nvPicPr>
        <p:blipFill rotWithShape="1">
          <a:blip r:embed="rId8">
            <a:alphaModFix/>
          </a:blip>
          <a:srcRect/>
          <a:stretch/>
        </p:blipFill>
        <p:spPr>
          <a:xfrm>
            <a:off x="8177053" y="4431053"/>
            <a:ext cx="489716" cy="503990"/>
          </a:xfrm>
          <a:prstGeom prst="rect">
            <a:avLst/>
          </a:prstGeom>
          <a:noFill/>
          <a:ln>
            <a:noFill/>
          </a:ln>
        </p:spPr>
      </p:pic>
      <p:pic>
        <p:nvPicPr>
          <p:cNvPr id="2057" name="Google Shape;2057;p107"/>
          <p:cNvPicPr preferRelativeResize="0"/>
          <p:nvPr/>
        </p:nvPicPr>
        <p:blipFill rotWithShape="1">
          <a:blip r:embed="rId9">
            <a:alphaModFix/>
          </a:blip>
          <a:srcRect/>
          <a:stretch/>
        </p:blipFill>
        <p:spPr>
          <a:xfrm>
            <a:off x="10442257" y="4462998"/>
            <a:ext cx="472045" cy="472045"/>
          </a:xfrm>
          <a:prstGeom prst="rect">
            <a:avLst/>
          </a:prstGeom>
          <a:noFill/>
          <a:ln>
            <a:noFill/>
          </a:ln>
        </p:spPr>
      </p:pic>
    </p:spTree>
    <p:extLst>
      <p:ext uri="{BB962C8B-B14F-4D97-AF65-F5344CB8AC3E}">
        <p14:creationId xmlns:p14="http://schemas.microsoft.com/office/powerpoint/2010/main" val="37929625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grpSp>
        <p:nvGrpSpPr>
          <p:cNvPr id="2068" name="Google Shape;2068;p108"/>
          <p:cNvGrpSpPr/>
          <p:nvPr/>
        </p:nvGrpSpPr>
        <p:grpSpPr>
          <a:xfrm>
            <a:off x="0" y="5607439"/>
            <a:ext cx="64770" cy="1257300"/>
            <a:chOff x="1181105" y="4608196"/>
            <a:chExt cx="64770" cy="1257300"/>
          </a:xfrm>
        </p:grpSpPr>
        <p:sp>
          <p:nvSpPr>
            <p:cNvPr id="2069" name="Google Shape;2069;p108"/>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0" name="Google Shape;2070;p108"/>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1" name="Google Shape;2071;p108"/>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2" name="Google Shape;2072;p108"/>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73" name="Google Shape;2073;p108"/>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4" name="Google Shape;2074;p108"/>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400"/>
              <a:buFont typeface="Montserrat"/>
              <a:buNone/>
            </a:pPr>
            <a:r>
              <a:rPr lang="en-US" sz="2400">
                <a:solidFill>
                  <a:schemeClr val="dk2"/>
                </a:solidFill>
                <a:latin typeface="Montserrat"/>
                <a:ea typeface="Montserrat"/>
                <a:cs typeface="Montserrat"/>
                <a:sym typeface="Montserrat"/>
              </a:rPr>
              <a:t>Few other performance measures derived from confusion matrix</a:t>
            </a:r>
            <a:endParaRPr sz="2400">
              <a:solidFill>
                <a:schemeClr val="dk2"/>
              </a:solidFill>
              <a:latin typeface="Montserrat"/>
              <a:ea typeface="Montserrat"/>
              <a:cs typeface="Montserrat"/>
              <a:sym typeface="Montserrat"/>
            </a:endParaRPr>
          </a:p>
        </p:txBody>
      </p:sp>
      <p:sp>
        <p:nvSpPr>
          <p:cNvPr id="2075" name="Google Shape;2075;p108"/>
          <p:cNvSpPr/>
          <p:nvPr/>
        </p:nvSpPr>
        <p:spPr>
          <a:xfrm>
            <a:off x="1971614" y="-219618"/>
            <a:ext cx="8128000" cy="54186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27000" algn="l" rtl="0">
              <a:lnSpc>
                <a:spcPct val="75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Confusion Matrix</a:t>
            </a:r>
            <a:endParaRPr sz="2000" b="1"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Negative </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Negative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cxnSp>
        <p:nvCxnSpPr>
          <p:cNvPr id="2076" name="Google Shape;2076;p108"/>
          <p:cNvCxnSpPr/>
          <p:nvPr/>
        </p:nvCxnSpPr>
        <p:spPr>
          <a:xfrm>
            <a:off x="2853559"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77" name="Google Shape;2077;p108"/>
          <p:cNvCxnSpPr/>
          <p:nvPr/>
        </p:nvCxnSpPr>
        <p:spPr>
          <a:xfrm>
            <a:off x="501343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78" name="Google Shape;2078;p108"/>
          <p:cNvCxnSpPr/>
          <p:nvPr/>
        </p:nvCxnSpPr>
        <p:spPr>
          <a:xfrm>
            <a:off x="2853559" y="4367048"/>
            <a:ext cx="2175639" cy="0"/>
          </a:xfrm>
          <a:prstGeom prst="straightConnector1">
            <a:avLst/>
          </a:prstGeom>
          <a:noFill/>
          <a:ln w="38100" cap="flat" cmpd="sng">
            <a:solidFill>
              <a:srgbClr val="002060"/>
            </a:solidFill>
            <a:prstDash val="solid"/>
            <a:miter lim="800000"/>
            <a:headEnd type="none" w="sm" len="sm"/>
            <a:tailEnd type="none" w="sm" len="sm"/>
          </a:ln>
        </p:spPr>
      </p:cxnSp>
      <p:cxnSp>
        <p:nvCxnSpPr>
          <p:cNvPr id="2079" name="Google Shape;2079;p108"/>
          <p:cNvCxnSpPr/>
          <p:nvPr/>
        </p:nvCxnSpPr>
        <p:spPr>
          <a:xfrm>
            <a:off x="3925614" y="4367048"/>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2080" name="Google Shape;2080;p108"/>
          <p:cNvGrpSpPr/>
          <p:nvPr/>
        </p:nvGrpSpPr>
        <p:grpSpPr>
          <a:xfrm>
            <a:off x="3064532" y="4965756"/>
            <a:ext cx="1753691" cy="561181"/>
            <a:chOff x="4204" y="3051303"/>
            <a:chExt cx="1753691" cy="561181"/>
          </a:xfrm>
        </p:grpSpPr>
        <p:sp>
          <p:nvSpPr>
            <p:cNvPr id="2081" name="Google Shape;2081;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Specificity</a:t>
              </a:r>
              <a:endParaRPr sz="2000" b="1">
                <a:solidFill>
                  <a:srgbClr val="1E4E79"/>
                </a:solidFill>
                <a:latin typeface="Arial"/>
                <a:ea typeface="Arial"/>
                <a:cs typeface="Arial"/>
                <a:sym typeface="Arial"/>
              </a:endParaRPr>
            </a:p>
          </p:txBody>
        </p:sp>
      </p:grpSp>
      <p:sp>
        <p:nvSpPr>
          <p:cNvPr id="2083" name="Google Shape;2083;p108"/>
          <p:cNvSpPr/>
          <p:nvPr/>
        </p:nvSpPr>
        <p:spPr>
          <a:xfrm>
            <a:off x="3478451" y="4933383"/>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08"/>
          <p:cNvSpPr/>
          <p:nvPr/>
        </p:nvSpPr>
        <p:spPr>
          <a:xfrm>
            <a:off x="3487187" y="4784084"/>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5" name="Google Shape;2085;p108"/>
          <p:cNvCxnSpPr/>
          <p:nvPr/>
        </p:nvCxnSpPr>
        <p:spPr>
          <a:xfrm>
            <a:off x="5157067"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86" name="Google Shape;2086;p108"/>
          <p:cNvCxnSpPr/>
          <p:nvPr/>
        </p:nvCxnSpPr>
        <p:spPr>
          <a:xfrm>
            <a:off x="7330289" y="3511046"/>
            <a:ext cx="675" cy="804042"/>
          </a:xfrm>
          <a:prstGeom prst="straightConnector1">
            <a:avLst/>
          </a:prstGeom>
          <a:noFill/>
          <a:ln w="38100" cap="flat" cmpd="sng">
            <a:solidFill>
              <a:srgbClr val="002060"/>
            </a:solidFill>
            <a:prstDash val="solid"/>
            <a:miter lim="800000"/>
            <a:headEnd type="none" w="sm" len="sm"/>
            <a:tailEnd type="none" w="sm" len="sm"/>
          </a:ln>
        </p:spPr>
      </p:cxnSp>
      <p:cxnSp>
        <p:nvCxnSpPr>
          <p:cNvPr id="2087" name="Google Shape;2087;p108"/>
          <p:cNvCxnSpPr/>
          <p:nvPr/>
        </p:nvCxnSpPr>
        <p:spPr>
          <a:xfrm rot="10800000" flipH="1">
            <a:off x="5157067" y="4315088"/>
            <a:ext cx="1902125" cy="35364"/>
          </a:xfrm>
          <a:prstGeom prst="straightConnector1">
            <a:avLst/>
          </a:prstGeom>
          <a:noFill/>
          <a:ln w="38100" cap="flat" cmpd="sng">
            <a:solidFill>
              <a:srgbClr val="002060"/>
            </a:solidFill>
            <a:prstDash val="solid"/>
            <a:miter lim="800000"/>
            <a:headEnd type="none" w="sm" len="sm"/>
            <a:tailEnd type="none" w="sm" len="sm"/>
          </a:ln>
        </p:spPr>
      </p:cxnSp>
      <p:cxnSp>
        <p:nvCxnSpPr>
          <p:cNvPr id="2088" name="Google Shape;2088;p108"/>
          <p:cNvCxnSpPr/>
          <p:nvPr/>
        </p:nvCxnSpPr>
        <p:spPr>
          <a:xfrm>
            <a:off x="6213356" y="4334686"/>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2089" name="Google Shape;2089;p108"/>
          <p:cNvGrpSpPr/>
          <p:nvPr/>
        </p:nvGrpSpPr>
        <p:grpSpPr>
          <a:xfrm>
            <a:off x="5352274" y="4933394"/>
            <a:ext cx="1753691" cy="561181"/>
            <a:chOff x="4204" y="3051303"/>
            <a:chExt cx="1753691" cy="561181"/>
          </a:xfrm>
        </p:grpSpPr>
        <p:sp>
          <p:nvSpPr>
            <p:cNvPr id="2090" name="Google Shape;2090;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Precision</a:t>
              </a:r>
              <a:endParaRPr sz="2000" b="1">
                <a:solidFill>
                  <a:srgbClr val="1E4E79"/>
                </a:solidFill>
                <a:latin typeface="Arial"/>
                <a:ea typeface="Arial"/>
                <a:cs typeface="Arial"/>
                <a:sym typeface="Arial"/>
              </a:endParaRPr>
            </a:p>
          </p:txBody>
        </p:sp>
      </p:grpSp>
      <p:sp>
        <p:nvSpPr>
          <p:cNvPr id="2092" name="Google Shape;2092;p108"/>
          <p:cNvSpPr/>
          <p:nvPr/>
        </p:nvSpPr>
        <p:spPr>
          <a:xfrm>
            <a:off x="5790696" y="4872786"/>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08"/>
          <p:cNvSpPr/>
          <p:nvPr/>
        </p:nvSpPr>
        <p:spPr>
          <a:xfrm>
            <a:off x="5790695" y="471690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4" name="Google Shape;2094;p108"/>
          <p:cNvCxnSpPr/>
          <p:nvPr/>
        </p:nvCxnSpPr>
        <p:spPr>
          <a:xfrm>
            <a:off x="7043426" y="3578772"/>
            <a:ext cx="0" cy="753314"/>
          </a:xfrm>
          <a:prstGeom prst="straightConnector1">
            <a:avLst/>
          </a:prstGeom>
          <a:noFill/>
          <a:ln w="38100" cap="flat" cmpd="sng">
            <a:solidFill>
              <a:srgbClr val="002060"/>
            </a:solidFill>
            <a:prstDash val="solid"/>
            <a:miter lim="800000"/>
            <a:headEnd type="none" w="sm" len="sm"/>
            <a:tailEnd type="none" w="sm" len="sm"/>
          </a:ln>
        </p:spPr>
      </p:cxnSp>
      <p:cxnSp>
        <p:nvCxnSpPr>
          <p:cNvPr id="2095" name="Google Shape;2095;p108"/>
          <p:cNvCxnSpPr/>
          <p:nvPr/>
        </p:nvCxnSpPr>
        <p:spPr>
          <a:xfrm>
            <a:off x="937672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96" name="Google Shape;2096;p108"/>
          <p:cNvCxnSpPr/>
          <p:nvPr/>
        </p:nvCxnSpPr>
        <p:spPr>
          <a:xfrm>
            <a:off x="7299434" y="4332086"/>
            <a:ext cx="2077289" cy="0"/>
          </a:xfrm>
          <a:prstGeom prst="straightConnector1">
            <a:avLst/>
          </a:prstGeom>
          <a:noFill/>
          <a:ln w="38100" cap="flat" cmpd="sng">
            <a:solidFill>
              <a:srgbClr val="002060"/>
            </a:solidFill>
            <a:prstDash val="solid"/>
            <a:miter lim="800000"/>
            <a:headEnd type="none" w="sm" len="sm"/>
            <a:tailEnd type="none" w="sm" len="sm"/>
          </a:ln>
        </p:spPr>
      </p:cxnSp>
      <p:cxnSp>
        <p:nvCxnSpPr>
          <p:cNvPr id="2097" name="Google Shape;2097;p108"/>
          <p:cNvCxnSpPr/>
          <p:nvPr/>
        </p:nvCxnSpPr>
        <p:spPr>
          <a:xfrm>
            <a:off x="8273139" y="4332086"/>
            <a:ext cx="1742" cy="488731"/>
          </a:xfrm>
          <a:prstGeom prst="straightConnector1">
            <a:avLst/>
          </a:prstGeom>
          <a:noFill/>
          <a:ln w="9525" cap="flat" cmpd="sng">
            <a:solidFill>
              <a:schemeClr val="accent1"/>
            </a:solidFill>
            <a:prstDash val="solid"/>
            <a:miter lim="800000"/>
            <a:headEnd type="none" w="sm" len="sm"/>
            <a:tailEnd type="none" w="sm" len="sm"/>
          </a:ln>
        </p:spPr>
      </p:cxnSp>
      <p:grpSp>
        <p:nvGrpSpPr>
          <p:cNvPr id="2098" name="Google Shape;2098;p108"/>
          <p:cNvGrpSpPr/>
          <p:nvPr/>
        </p:nvGrpSpPr>
        <p:grpSpPr>
          <a:xfrm>
            <a:off x="6876023" y="4930794"/>
            <a:ext cx="3221608" cy="561181"/>
            <a:chOff x="4204" y="3051303"/>
            <a:chExt cx="1753691" cy="561181"/>
          </a:xfrm>
        </p:grpSpPr>
        <p:sp>
          <p:nvSpPr>
            <p:cNvPr id="2099" name="Google Shape;2099;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Sensitivity or Recall</a:t>
              </a:r>
              <a:endParaRPr sz="2000" b="1">
                <a:solidFill>
                  <a:srgbClr val="1E4E79"/>
                </a:solidFill>
                <a:latin typeface="Arial"/>
                <a:ea typeface="Arial"/>
                <a:cs typeface="Arial"/>
                <a:sym typeface="Arial"/>
              </a:endParaRPr>
            </a:p>
          </p:txBody>
        </p:sp>
      </p:grpSp>
      <p:sp>
        <p:nvSpPr>
          <p:cNvPr id="2101" name="Google Shape;2101;p108"/>
          <p:cNvSpPr/>
          <p:nvPr/>
        </p:nvSpPr>
        <p:spPr>
          <a:xfrm>
            <a:off x="7850688" y="468194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08"/>
          <p:cNvSpPr/>
          <p:nvPr/>
        </p:nvSpPr>
        <p:spPr>
          <a:xfrm>
            <a:off x="7834716" y="4820817"/>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08"/>
          <p:cNvSpPr/>
          <p:nvPr/>
        </p:nvSpPr>
        <p:spPr>
          <a:xfrm>
            <a:off x="3814724" y="4367046"/>
            <a:ext cx="221983" cy="551793"/>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4" name="Google Shape;2104;p108"/>
          <p:cNvSpPr/>
          <p:nvPr/>
        </p:nvSpPr>
        <p:spPr>
          <a:xfrm>
            <a:off x="8197482" y="4350452"/>
            <a:ext cx="202539" cy="460097"/>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5" name="Google Shape;2105;p108"/>
          <p:cNvSpPr/>
          <p:nvPr/>
        </p:nvSpPr>
        <p:spPr>
          <a:xfrm>
            <a:off x="6095310" y="4328690"/>
            <a:ext cx="240990" cy="544096"/>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6" name="Google Shape;2106;p108"/>
          <p:cNvSpPr/>
          <p:nvPr/>
        </p:nvSpPr>
        <p:spPr>
          <a:xfrm>
            <a:off x="2853559" y="4634642"/>
            <a:ext cx="6921062" cy="1249349"/>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7627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grpSp>
        <p:nvGrpSpPr>
          <p:cNvPr id="2117" name="Google Shape;2117;p109"/>
          <p:cNvGrpSpPr/>
          <p:nvPr/>
        </p:nvGrpSpPr>
        <p:grpSpPr>
          <a:xfrm>
            <a:off x="0" y="5607439"/>
            <a:ext cx="64770" cy="1257300"/>
            <a:chOff x="1181105" y="4608196"/>
            <a:chExt cx="64770" cy="1257300"/>
          </a:xfrm>
        </p:grpSpPr>
        <p:sp>
          <p:nvSpPr>
            <p:cNvPr id="2118" name="Google Shape;2118;p10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19" name="Google Shape;2119;p10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20" name="Google Shape;2120;p10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21" name="Google Shape;2121;p10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22" name="Google Shape;2122;p10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3" name="Google Shape;2123;p109"/>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4" name="Google Shape;2124;p109"/>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Recall</a:t>
            </a:r>
            <a:endParaRPr sz="3600">
              <a:solidFill>
                <a:schemeClr val="dk2"/>
              </a:solidFill>
              <a:latin typeface="Montserrat"/>
              <a:ea typeface="Montserrat"/>
              <a:cs typeface="Montserrat"/>
              <a:sym typeface="Montserrat"/>
            </a:endParaRPr>
          </a:p>
        </p:txBody>
      </p:sp>
      <p:sp>
        <p:nvSpPr>
          <p:cNvPr id="2125" name="Google Shape;2125;p109"/>
          <p:cNvSpPr/>
          <p:nvPr/>
        </p:nvSpPr>
        <p:spPr>
          <a:xfrm>
            <a:off x="557643" y="1537373"/>
            <a:ext cx="1135744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Recall also known as sensitivity is </a:t>
            </a:r>
            <a:r>
              <a:rPr lang="en-US" sz="1800">
                <a:solidFill>
                  <a:schemeClr val="dk1"/>
                </a:solidFill>
                <a:latin typeface="Arial"/>
                <a:ea typeface="Arial"/>
                <a:cs typeface="Arial"/>
                <a:sym typeface="Arial"/>
              </a:rPr>
              <a:t>a measure of how often predictions are correct when actual value is positive.</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10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127" name="Google Shape;2127;p109"/>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Spam</a:t>
                      </a:r>
                      <a:endParaRPr sz="1800"/>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solidFill>
                      <a:srgbClr val="FEE599"/>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latin typeface="Arial"/>
                          <a:ea typeface="Arial"/>
                          <a:cs typeface="Arial"/>
                          <a:sym typeface="Arial"/>
                        </a:rPr>
                        <a:t>127</a:t>
                      </a:r>
                      <a:endParaRPr/>
                    </a:p>
                    <a:p>
                      <a:pPr marL="0" marR="0" lvl="0" indent="0" algn="ctr" rtl="0">
                        <a:spcBef>
                          <a:spcPts val="0"/>
                        </a:spcBef>
                        <a:spcAft>
                          <a:spcPts val="0"/>
                        </a:spcAft>
                        <a:buNone/>
                      </a:pPr>
                      <a:endParaRPr sz="1800"/>
                    </a:p>
                  </a:txBody>
                  <a:tcPr marL="91450" marR="91450" marT="45725" marB="45725">
                    <a:solidFill>
                      <a:schemeClr val="lt1"/>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sp>
        <p:nvSpPr>
          <p:cNvPr id="2128" name="Google Shape;2128;p109"/>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9" name="Google Shape;2129;p109"/>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130" name="Google Shape;2130;p109"/>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131" name="Google Shape;2131;p109"/>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132" name="Google Shape;2132;p109"/>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133" name="Google Shape;2133;p109"/>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134" name="Google Shape;2134;p109"/>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135" name="Google Shape;2135;p109"/>
          <p:cNvPicPr preferRelativeResize="0"/>
          <p:nvPr/>
        </p:nvPicPr>
        <p:blipFill rotWithShape="1">
          <a:blip r:embed="rId3">
            <a:alphaModFix/>
          </a:blip>
          <a:srcRect/>
          <a:stretch/>
        </p:blipFill>
        <p:spPr>
          <a:xfrm>
            <a:off x="5161067" y="5077203"/>
            <a:ext cx="472045" cy="472045"/>
          </a:xfrm>
          <a:prstGeom prst="rect">
            <a:avLst/>
          </a:prstGeom>
          <a:noFill/>
          <a:ln>
            <a:noFill/>
          </a:ln>
        </p:spPr>
      </p:pic>
      <p:pic>
        <p:nvPicPr>
          <p:cNvPr id="2136" name="Google Shape;2136;p109"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137" name="Google Shape;2137;p109"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138" name="Google Shape;2138;p109"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139" name="Google Shape;2139;p109"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140" name="Google Shape;2140;p109"/>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141" name="Google Shape;2141;p109"/>
          <p:cNvSpPr txBox="1"/>
          <p:nvPr/>
        </p:nvSpPr>
        <p:spPr>
          <a:xfrm>
            <a:off x="8898918" y="4337216"/>
            <a:ext cx="3595314" cy="161428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42" name="Google Shape;2142;p109"/>
          <p:cNvSpPr/>
          <p:nvPr/>
        </p:nvSpPr>
        <p:spPr>
          <a:xfrm>
            <a:off x="9338327" y="2632421"/>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that are actually spam, how many are classified as spam?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37533179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grpSp>
        <p:nvGrpSpPr>
          <p:cNvPr id="2153" name="Google Shape;2153;p110"/>
          <p:cNvGrpSpPr/>
          <p:nvPr/>
        </p:nvGrpSpPr>
        <p:grpSpPr>
          <a:xfrm>
            <a:off x="0" y="5607439"/>
            <a:ext cx="64770" cy="1257300"/>
            <a:chOff x="1181105" y="4608196"/>
            <a:chExt cx="64770" cy="1257300"/>
          </a:xfrm>
        </p:grpSpPr>
        <p:sp>
          <p:nvSpPr>
            <p:cNvPr id="2154" name="Google Shape;2154;p11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5" name="Google Shape;2155;p11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6" name="Google Shape;2156;p11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7" name="Google Shape;2157;p11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58" name="Google Shape;2158;p11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59" name="Google Shape;2159;p110"/>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0" name="Google Shape;2160;p110"/>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Specificity</a:t>
            </a:r>
            <a:endParaRPr sz="3600">
              <a:solidFill>
                <a:schemeClr val="dk2"/>
              </a:solidFill>
              <a:latin typeface="Montserrat"/>
              <a:ea typeface="Montserrat"/>
              <a:cs typeface="Montserrat"/>
              <a:sym typeface="Montserrat"/>
            </a:endParaRPr>
          </a:p>
        </p:txBody>
      </p:sp>
      <p:sp>
        <p:nvSpPr>
          <p:cNvPr id="2161" name="Google Shape;2161;p110"/>
          <p:cNvSpPr/>
          <p:nvPr/>
        </p:nvSpPr>
        <p:spPr>
          <a:xfrm>
            <a:off x="557643" y="1537373"/>
            <a:ext cx="11357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Specificity is </a:t>
            </a:r>
            <a:r>
              <a:rPr lang="en-US" sz="1800">
                <a:solidFill>
                  <a:schemeClr val="dk1"/>
                </a:solidFill>
                <a:latin typeface="Arial"/>
                <a:ea typeface="Arial"/>
                <a:cs typeface="Arial"/>
                <a:sym typeface="Arial"/>
              </a:rPr>
              <a:t>a measure of how often predictions are correct when actual value is negative.</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2" name="Google Shape;2162;p11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163" name="Google Shape;2163;p110"/>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latin typeface="Arial"/>
                          <a:ea typeface="Arial"/>
                          <a:cs typeface="Arial"/>
                          <a:sym typeface="Arial"/>
                        </a:rPr>
                        <a:t>127</a:t>
                      </a:r>
                      <a:endParaRPr/>
                    </a:p>
                    <a:p>
                      <a:pPr marL="0" marR="0" lvl="0" indent="0" algn="ct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solidFill>
                      <a:srgbClr val="FEE599"/>
                    </a:solidFill>
                  </a:tcPr>
                </a:tc>
                <a:extLst>
                  <a:ext uri="{0D108BD9-81ED-4DB2-BD59-A6C34878D82A}">
                    <a16:rowId xmlns:a16="http://schemas.microsoft.com/office/drawing/2014/main" val="10002"/>
                  </a:ext>
                </a:extLst>
              </a:tr>
            </a:tbl>
          </a:graphicData>
        </a:graphic>
      </p:graphicFrame>
      <p:sp>
        <p:nvSpPr>
          <p:cNvPr id="2164" name="Google Shape;2164;p110"/>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65" name="Google Shape;2165;p110"/>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166" name="Google Shape;2166;p110"/>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167" name="Google Shape;2167;p110"/>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168" name="Google Shape;2168;p110"/>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169" name="Google Shape;2169;p110"/>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170" name="Google Shape;2170;p110"/>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171" name="Google Shape;2171;p110"/>
          <p:cNvPicPr preferRelativeResize="0"/>
          <p:nvPr/>
        </p:nvPicPr>
        <p:blipFill rotWithShape="1">
          <a:blip r:embed="rId3">
            <a:alphaModFix/>
          </a:blip>
          <a:srcRect/>
          <a:stretch/>
        </p:blipFill>
        <p:spPr>
          <a:xfrm>
            <a:off x="5161067" y="5077203"/>
            <a:ext cx="472045" cy="472045"/>
          </a:xfrm>
          <a:prstGeom prst="rect">
            <a:avLst/>
          </a:prstGeom>
          <a:noFill/>
          <a:ln>
            <a:noFill/>
          </a:ln>
        </p:spPr>
      </p:pic>
      <p:pic>
        <p:nvPicPr>
          <p:cNvPr id="2172" name="Google Shape;2172;p110"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173" name="Google Shape;2173;p110"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174" name="Google Shape;2174;p110"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175" name="Google Shape;2175;p110"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176" name="Google Shape;2176;p110"/>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177" name="Google Shape;2177;p110"/>
          <p:cNvSpPr txBox="1"/>
          <p:nvPr/>
        </p:nvSpPr>
        <p:spPr>
          <a:xfrm>
            <a:off x="8898918" y="4337216"/>
            <a:ext cx="3595314" cy="164083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78" name="Google Shape;2178;p110"/>
          <p:cNvSpPr/>
          <p:nvPr/>
        </p:nvSpPr>
        <p:spPr>
          <a:xfrm>
            <a:off x="9338327" y="2632421"/>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that are actually ham, how many are classified as ham?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4031576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grpSp>
        <p:nvGrpSpPr>
          <p:cNvPr id="2189" name="Google Shape;2189;p111"/>
          <p:cNvGrpSpPr/>
          <p:nvPr/>
        </p:nvGrpSpPr>
        <p:grpSpPr>
          <a:xfrm>
            <a:off x="0" y="5607439"/>
            <a:ext cx="64770" cy="1257300"/>
            <a:chOff x="1181105" y="4608196"/>
            <a:chExt cx="64770" cy="1257300"/>
          </a:xfrm>
        </p:grpSpPr>
        <p:sp>
          <p:nvSpPr>
            <p:cNvPr id="2190" name="Google Shape;2190;p11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1" name="Google Shape;2191;p11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2" name="Google Shape;2192;p11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3" name="Google Shape;2193;p11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94" name="Google Shape;2194;p111"/>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95" name="Google Shape;2195;p11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6" name="Google Shape;2196;p11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talk about Precision</a:t>
            </a:r>
            <a:endParaRPr sz="3600">
              <a:solidFill>
                <a:schemeClr val="dk2"/>
              </a:solidFill>
              <a:latin typeface="Montserrat"/>
              <a:ea typeface="Montserrat"/>
              <a:cs typeface="Montserrat"/>
              <a:sym typeface="Montserrat"/>
            </a:endParaRPr>
          </a:p>
        </p:txBody>
      </p:sp>
      <p:sp>
        <p:nvSpPr>
          <p:cNvPr id="2197" name="Google Shape;2197;p111"/>
          <p:cNvSpPr/>
          <p:nvPr/>
        </p:nvSpPr>
        <p:spPr>
          <a:xfrm>
            <a:off x="557643" y="1607188"/>
            <a:ext cx="1091965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Precision</a:t>
            </a:r>
            <a:r>
              <a:rPr lang="en-US" sz="1800">
                <a:solidFill>
                  <a:schemeClr val="dk1"/>
                </a:solidFill>
                <a:latin typeface="Arial"/>
                <a:ea typeface="Arial"/>
                <a:cs typeface="Arial"/>
                <a:sym typeface="Arial"/>
              </a:rPr>
              <a:t> is a measure of how often predictions are correct when predicted value is positive.</a:t>
            </a:r>
            <a:endParaRPr sz="1800">
              <a:solidFill>
                <a:schemeClr val="dk1"/>
              </a:solidFill>
              <a:latin typeface="Calibri"/>
              <a:ea typeface="Calibri"/>
              <a:cs typeface="Calibri"/>
              <a:sym typeface="Calibri"/>
            </a:endParaRPr>
          </a:p>
        </p:txBody>
      </p:sp>
      <p:graphicFrame>
        <p:nvGraphicFramePr>
          <p:cNvPr id="2198" name="Google Shape;2198;p111"/>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127</a:t>
                      </a:r>
                      <a:endParaRPr/>
                    </a:p>
                    <a:p>
                      <a:pPr marL="0" marR="0" lvl="0" indent="0" algn="ct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sp>
        <p:nvSpPr>
          <p:cNvPr id="2199" name="Google Shape;2199;p111"/>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00" name="Google Shape;2200;p111"/>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201" name="Google Shape;2201;p111"/>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202" name="Google Shape;2202;p111"/>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203" name="Google Shape;2203;p111"/>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204" name="Google Shape;2204;p111"/>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205" name="Google Shape;2205;p111"/>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206" name="Google Shape;2206;p111"/>
          <p:cNvPicPr preferRelativeResize="0"/>
          <p:nvPr/>
        </p:nvPicPr>
        <p:blipFill rotWithShape="1">
          <a:blip r:embed="rId3">
            <a:alphaModFix/>
          </a:blip>
          <a:srcRect/>
          <a:stretch/>
        </p:blipFill>
        <p:spPr>
          <a:xfrm>
            <a:off x="5161067" y="5038125"/>
            <a:ext cx="472045" cy="472045"/>
          </a:xfrm>
          <a:prstGeom prst="rect">
            <a:avLst/>
          </a:prstGeom>
          <a:noFill/>
          <a:ln>
            <a:noFill/>
          </a:ln>
        </p:spPr>
      </p:pic>
      <p:pic>
        <p:nvPicPr>
          <p:cNvPr id="2207" name="Google Shape;2207;p111"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208" name="Google Shape;2208;p111"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209" name="Google Shape;2209;p111"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210" name="Google Shape;2210;p111"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211" name="Google Shape;2211;p111"/>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212" name="Google Shape;2212;p111"/>
          <p:cNvSpPr txBox="1"/>
          <p:nvPr/>
        </p:nvSpPr>
        <p:spPr>
          <a:xfrm>
            <a:off x="8898918" y="4573549"/>
            <a:ext cx="3595314" cy="161428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213" name="Google Shape;2213;p111"/>
          <p:cNvSpPr/>
          <p:nvPr/>
        </p:nvSpPr>
        <p:spPr>
          <a:xfrm>
            <a:off x="9237936" y="3261717"/>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classified as spam, how many are actually spam?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123748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8"/>
          <p:cNvSpPr txBox="1"/>
          <p:nvPr/>
        </p:nvSpPr>
        <p:spPr>
          <a:xfrm>
            <a:off x="1550626" y="1782288"/>
            <a:ext cx="10320952" cy="17543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Arial"/>
                <a:ea typeface="Arial"/>
                <a:cs typeface="Arial"/>
                <a:sym typeface="Arial"/>
              </a:rPr>
              <a:t>From these scenarios we understand Netflix’s most valuable resource is:</a:t>
            </a:r>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IN" sz="3600" b="1" i="0" u="none" strike="noStrike" cap="none">
                <a:solidFill>
                  <a:srgbClr val="FF0000"/>
                </a:solidFill>
                <a:latin typeface="Arial"/>
                <a:ea typeface="Arial"/>
                <a:cs typeface="Arial"/>
                <a:sym typeface="Arial"/>
              </a:rPr>
              <a:t>Data</a:t>
            </a:r>
            <a:endParaRPr sz="3600" b="1" i="0" u="none" strike="noStrike" cap="none">
              <a:solidFill>
                <a:srgbClr val="FF0000"/>
              </a:solidFill>
              <a:latin typeface="Arial"/>
              <a:ea typeface="Arial"/>
              <a:cs typeface="Arial"/>
              <a:sym typeface="Arial"/>
            </a:endParaRPr>
          </a:p>
        </p:txBody>
      </p:sp>
      <p:sp>
        <p:nvSpPr>
          <p:cNvPr id="465" name="Google Shape;465;p48"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p48"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67" name="Google Shape;467;p48"/>
          <p:cNvPicPr preferRelativeResize="0"/>
          <p:nvPr/>
        </p:nvPicPr>
        <p:blipFill rotWithShape="1">
          <a:blip r:embed="rId3">
            <a:alphaModFix/>
          </a:blip>
          <a:srcRect/>
          <a:stretch/>
        </p:blipFill>
        <p:spPr>
          <a:xfrm>
            <a:off x="0" y="832513"/>
            <a:ext cx="1978925" cy="2415652"/>
          </a:xfrm>
          <a:prstGeom prst="rect">
            <a:avLst/>
          </a:prstGeom>
          <a:noFill/>
          <a:ln>
            <a:noFill/>
          </a:ln>
        </p:spPr>
      </p:pic>
      <p:sp>
        <p:nvSpPr>
          <p:cNvPr id="468" name="Google Shape;468;p48"/>
          <p:cNvSpPr txBox="1"/>
          <p:nvPr/>
        </p:nvSpPr>
        <p:spPr>
          <a:xfrm>
            <a:off x="460375" y="4197940"/>
            <a:ext cx="11783237"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0" i="0" u="none" strike="noStrike" cap="none">
                <a:solidFill>
                  <a:schemeClr val="dk1"/>
                </a:solidFill>
                <a:latin typeface="Arial"/>
                <a:ea typeface="Arial"/>
                <a:cs typeface="Arial"/>
                <a:sym typeface="Arial"/>
              </a:rPr>
              <a:t>The science of analysis and generation of insights from data is </a:t>
            </a:r>
            <a:r>
              <a:rPr lang="en-IN" sz="2400" b="1" i="0" u="none" strike="noStrike" cap="none">
                <a:solidFill>
                  <a:schemeClr val="dk1"/>
                </a:solidFill>
                <a:latin typeface="Arial"/>
                <a:ea typeface="Arial"/>
                <a:cs typeface="Arial"/>
                <a:sym typeface="Arial"/>
              </a:rPr>
              <a:t>Data Science </a:t>
            </a: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grpSp>
        <p:nvGrpSpPr>
          <p:cNvPr id="2224" name="Google Shape;2224;p112"/>
          <p:cNvGrpSpPr/>
          <p:nvPr/>
        </p:nvGrpSpPr>
        <p:grpSpPr>
          <a:xfrm>
            <a:off x="0" y="5607439"/>
            <a:ext cx="64770" cy="1257300"/>
            <a:chOff x="1181105" y="4608196"/>
            <a:chExt cx="64770" cy="1257300"/>
          </a:xfrm>
        </p:grpSpPr>
        <p:sp>
          <p:nvSpPr>
            <p:cNvPr id="2225" name="Google Shape;2225;p11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6" name="Google Shape;2226;p11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7" name="Google Shape;2227;p11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8" name="Google Shape;2228;p11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229" name="Google Shape;2229;p11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0" name="Google Shape;2230;p112"/>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Analogy to Precision and Recall through apples</a:t>
            </a:r>
            <a:endParaRPr sz="3200">
              <a:solidFill>
                <a:schemeClr val="dk2"/>
              </a:solidFill>
              <a:latin typeface="Montserrat"/>
              <a:ea typeface="Montserrat"/>
              <a:cs typeface="Montserrat"/>
              <a:sym typeface="Montserrat"/>
            </a:endParaRPr>
          </a:p>
        </p:txBody>
      </p:sp>
      <p:sp>
        <p:nvSpPr>
          <p:cNvPr id="2231" name="Google Shape;2231;p112"/>
          <p:cNvSpPr/>
          <p:nvPr/>
        </p:nvSpPr>
        <p:spPr>
          <a:xfrm>
            <a:off x="668153" y="1308676"/>
            <a:ext cx="1091965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Suppose Sam visits a fruit stand to buy </a:t>
            </a:r>
            <a:r>
              <a:rPr lang="en-US" sz="2000" b="1">
                <a:solidFill>
                  <a:schemeClr val="dk1"/>
                </a:solidFill>
                <a:latin typeface="Arial"/>
                <a:ea typeface="Arial"/>
                <a:cs typeface="Arial"/>
                <a:sym typeface="Arial"/>
              </a:rPr>
              <a:t>apples</a:t>
            </a:r>
            <a:r>
              <a:rPr lang="en-US" sz="2000">
                <a:solidFill>
                  <a:schemeClr val="dk1"/>
                </a:solidFill>
                <a:latin typeface="Arial"/>
                <a:ea typeface="Arial"/>
                <a:cs typeface="Arial"/>
                <a:sym typeface="Arial"/>
              </a:rPr>
              <a:t>—but more specifically, search criteria was “</a:t>
            </a:r>
            <a:r>
              <a:rPr lang="en-US" sz="2000" b="1">
                <a:solidFill>
                  <a:schemeClr val="dk1"/>
                </a:solidFill>
                <a:latin typeface="Arial"/>
                <a:ea typeface="Arial"/>
                <a:cs typeface="Arial"/>
                <a:sym typeface="Arial"/>
              </a:rPr>
              <a:t>red, medium-sized fruit</a:t>
            </a:r>
            <a:r>
              <a:rPr lang="en-US" sz="2000">
                <a:solidFill>
                  <a:schemeClr val="dk1"/>
                </a:solidFill>
                <a:latin typeface="Arial"/>
                <a:ea typeface="Arial"/>
                <a:cs typeface="Arial"/>
                <a:sym typeface="Arial"/>
              </a:rPr>
              <a:t>.”</a:t>
            </a:r>
            <a:endParaRPr/>
          </a:p>
        </p:txBody>
      </p:sp>
      <p:pic>
        <p:nvPicPr>
          <p:cNvPr id="2232" name="Google Shape;2232;p112"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233" name="Google Shape;2233;p112"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234" name="Google Shape;2234;p112" descr="Image result for bell pepper"/>
          <p:cNvPicPr preferRelativeResize="0"/>
          <p:nvPr/>
        </p:nvPicPr>
        <p:blipFill rotWithShape="1">
          <a:blip r:embed="rId5">
            <a:alphaModFix/>
          </a:blip>
          <a:srcRect/>
          <a:stretch/>
        </p:blipFill>
        <p:spPr>
          <a:xfrm>
            <a:off x="4290258" y="1999101"/>
            <a:ext cx="2265699" cy="2265699"/>
          </a:xfrm>
          <a:prstGeom prst="rect">
            <a:avLst/>
          </a:prstGeom>
          <a:noFill/>
          <a:ln>
            <a:noFill/>
          </a:ln>
        </p:spPr>
      </p:pic>
      <p:pic>
        <p:nvPicPr>
          <p:cNvPr id="2235" name="Google Shape;2235;p112"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236" name="Google Shape;2236;p112" descr="Image result for large red apple"/>
          <p:cNvPicPr preferRelativeResize="0"/>
          <p:nvPr/>
        </p:nvPicPr>
        <p:blipFill rotWithShape="1">
          <a:blip r:embed="rId7">
            <a:alphaModFix/>
          </a:blip>
          <a:srcRect/>
          <a:stretch/>
        </p:blipFill>
        <p:spPr>
          <a:xfrm>
            <a:off x="4960169" y="4794403"/>
            <a:ext cx="1528358" cy="1736096"/>
          </a:xfrm>
          <a:prstGeom prst="rect">
            <a:avLst/>
          </a:prstGeom>
          <a:noFill/>
          <a:ln>
            <a:noFill/>
          </a:ln>
        </p:spPr>
      </p:pic>
      <p:pic>
        <p:nvPicPr>
          <p:cNvPr id="2237" name="Google Shape;2237;p112" descr="Image result for banana"/>
          <p:cNvPicPr preferRelativeResize="0"/>
          <p:nvPr/>
        </p:nvPicPr>
        <p:blipFill rotWithShape="1">
          <a:blip r:embed="rId8">
            <a:alphaModFix/>
          </a:blip>
          <a:srcRect/>
          <a:stretch/>
        </p:blipFill>
        <p:spPr>
          <a:xfrm>
            <a:off x="9121338" y="3294100"/>
            <a:ext cx="1257348" cy="1257348"/>
          </a:xfrm>
          <a:prstGeom prst="rect">
            <a:avLst/>
          </a:prstGeom>
          <a:noFill/>
          <a:ln>
            <a:noFill/>
          </a:ln>
        </p:spPr>
      </p:pic>
      <p:pic>
        <p:nvPicPr>
          <p:cNvPr id="2238" name="Google Shape;2238;p112"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239" name="Google Shape;2239;p112"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240" name="Google Shape;2240;p112"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241" name="Google Shape;2241;p112"/>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242" name="Google Shape;2242;p112"/>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243" name="Google Shape;2243;p112"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244" name="Google Shape;2244;p112"/>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245" name="Google Shape;2245;p112"/>
          <p:cNvSpPr txBox="1"/>
          <p:nvPr/>
        </p:nvSpPr>
        <p:spPr>
          <a:xfrm>
            <a:off x="734016" y="450836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246" name="Google Shape;2246;p112"/>
          <p:cNvSpPr txBox="1"/>
          <p:nvPr/>
        </p:nvSpPr>
        <p:spPr>
          <a:xfrm>
            <a:off x="4783556" y="648132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247" name="Google Shape;2247;p112"/>
          <p:cNvSpPr txBox="1"/>
          <p:nvPr/>
        </p:nvSpPr>
        <p:spPr>
          <a:xfrm>
            <a:off x="4461741" y="40801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248" name="Google Shape;2248;p112"/>
          <p:cNvSpPr txBox="1"/>
          <p:nvPr/>
        </p:nvSpPr>
        <p:spPr>
          <a:xfrm>
            <a:off x="6026579" y="459363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249" name="Google Shape;2249;p112"/>
          <p:cNvSpPr txBox="1"/>
          <p:nvPr/>
        </p:nvSpPr>
        <p:spPr>
          <a:xfrm>
            <a:off x="6608587" y="6127476"/>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0" name="Google Shape;2250;p112"/>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1" name="Google Shape;2251;p112"/>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2" name="Google Shape;2252;p112"/>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3" name="Google Shape;2253;p112"/>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254" name="Google Shape;2254;p112"/>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255" name="Google Shape;2255;p112"/>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256" name="Google Shape;2256;p112" descr="Image result for tomato"/>
          <p:cNvPicPr preferRelativeResize="0"/>
          <p:nvPr/>
        </p:nvPicPr>
        <p:blipFill rotWithShape="1">
          <a:blip r:embed="rId15">
            <a:alphaModFix/>
          </a:blip>
          <a:srcRect/>
          <a:stretch/>
        </p:blipFill>
        <p:spPr>
          <a:xfrm>
            <a:off x="3087509" y="3828949"/>
            <a:ext cx="1470017" cy="1470017"/>
          </a:xfrm>
          <a:prstGeom prst="rect">
            <a:avLst/>
          </a:prstGeom>
          <a:noFill/>
          <a:ln>
            <a:noFill/>
          </a:ln>
        </p:spPr>
      </p:pic>
      <p:sp>
        <p:nvSpPr>
          <p:cNvPr id="2257" name="Google Shape;2257;p112"/>
          <p:cNvSpPr txBox="1"/>
          <p:nvPr/>
        </p:nvSpPr>
        <p:spPr>
          <a:xfrm>
            <a:off x="2890684" y="5422773"/>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258" name="Google Shape;2258;p112"/>
          <p:cNvSpPr/>
          <p:nvPr/>
        </p:nvSpPr>
        <p:spPr>
          <a:xfrm>
            <a:off x="2569701" y="1850392"/>
            <a:ext cx="6556465" cy="50002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89279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grpSp>
        <p:nvGrpSpPr>
          <p:cNvPr id="2269" name="Google Shape;2269;p113"/>
          <p:cNvGrpSpPr/>
          <p:nvPr/>
        </p:nvGrpSpPr>
        <p:grpSpPr>
          <a:xfrm>
            <a:off x="0" y="5607439"/>
            <a:ext cx="64770" cy="1257300"/>
            <a:chOff x="1181105" y="4608196"/>
            <a:chExt cx="64770" cy="1257300"/>
          </a:xfrm>
        </p:grpSpPr>
        <p:sp>
          <p:nvSpPr>
            <p:cNvPr id="2270" name="Google Shape;2270;p11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1" name="Google Shape;2271;p11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2" name="Google Shape;2272;p11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3" name="Google Shape;2273;p11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274" name="Google Shape;2274;p11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5" name="Google Shape;2275;p11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Precision of finding apples</a:t>
            </a:r>
            <a:endParaRPr sz="3200">
              <a:solidFill>
                <a:schemeClr val="dk2"/>
              </a:solidFill>
              <a:latin typeface="Montserrat"/>
              <a:ea typeface="Montserrat"/>
              <a:cs typeface="Montserrat"/>
              <a:sym typeface="Montserrat"/>
            </a:endParaRPr>
          </a:p>
        </p:txBody>
      </p:sp>
      <p:sp>
        <p:nvSpPr>
          <p:cNvPr id="2276" name="Google Shape;2276;p113"/>
          <p:cNvSpPr/>
          <p:nvPr/>
        </p:nvSpPr>
        <p:spPr>
          <a:xfrm>
            <a:off x="668153" y="1308676"/>
            <a:ext cx="1091965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Precision is percentage of the results that are correct.</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3 of the 6 results are apples, so Precision of this resulting set is (3 ÷ 6) × 100, or </a:t>
            </a:r>
            <a:r>
              <a:rPr lang="en-US" sz="2000" b="1">
                <a:solidFill>
                  <a:schemeClr val="dk1"/>
                </a:solidFill>
                <a:latin typeface="Arial"/>
                <a:ea typeface="Arial"/>
                <a:cs typeface="Arial"/>
                <a:sym typeface="Arial"/>
              </a:rPr>
              <a:t>50%</a:t>
            </a:r>
            <a:endParaRPr/>
          </a:p>
        </p:txBody>
      </p:sp>
      <p:grpSp>
        <p:nvGrpSpPr>
          <p:cNvPr id="2277" name="Google Shape;2277;p113"/>
          <p:cNvGrpSpPr/>
          <p:nvPr/>
        </p:nvGrpSpPr>
        <p:grpSpPr>
          <a:xfrm>
            <a:off x="728301" y="2332741"/>
            <a:ext cx="10614625" cy="4012057"/>
            <a:chOff x="135701" y="1850392"/>
            <a:chExt cx="11857163" cy="5000261"/>
          </a:xfrm>
        </p:grpSpPr>
        <p:pic>
          <p:nvPicPr>
            <p:cNvPr id="2278" name="Google Shape;2278;p113"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279" name="Google Shape;2279;p113"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280" name="Google Shape;2280;p113" descr="Image result for bell pepper"/>
            <p:cNvPicPr preferRelativeResize="0"/>
            <p:nvPr/>
          </p:nvPicPr>
          <p:blipFill rotWithShape="1">
            <a:blip r:embed="rId5">
              <a:alphaModFix/>
            </a:blip>
            <a:srcRect/>
            <a:stretch/>
          </p:blipFill>
          <p:spPr>
            <a:xfrm>
              <a:off x="4308828" y="2064728"/>
              <a:ext cx="1974354" cy="1974355"/>
            </a:xfrm>
            <a:prstGeom prst="rect">
              <a:avLst/>
            </a:prstGeom>
            <a:noFill/>
            <a:ln>
              <a:noFill/>
            </a:ln>
          </p:spPr>
        </p:pic>
        <p:pic>
          <p:nvPicPr>
            <p:cNvPr id="2281" name="Google Shape;2281;p113"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282" name="Google Shape;2282;p113" descr="Image result for large red apple"/>
            <p:cNvPicPr preferRelativeResize="0"/>
            <p:nvPr/>
          </p:nvPicPr>
          <p:blipFill rotWithShape="1">
            <a:blip r:embed="rId7">
              <a:alphaModFix/>
            </a:blip>
            <a:srcRect/>
            <a:stretch/>
          </p:blipFill>
          <p:spPr>
            <a:xfrm>
              <a:off x="4497005" y="4656092"/>
              <a:ext cx="1528359" cy="1736096"/>
            </a:xfrm>
            <a:prstGeom prst="rect">
              <a:avLst/>
            </a:prstGeom>
            <a:noFill/>
            <a:ln>
              <a:noFill/>
            </a:ln>
          </p:spPr>
        </p:pic>
        <p:pic>
          <p:nvPicPr>
            <p:cNvPr id="2283" name="Google Shape;2283;p113" descr="Image result for banana"/>
            <p:cNvPicPr preferRelativeResize="0"/>
            <p:nvPr/>
          </p:nvPicPr>
          <p:blipFill rotWithShape="1">
            <a:blip r:embed="rId8">
              <a:alphaModFix/>
            </a:blip>
            <a:srcRect/>
            <a:stretch/>
          </p:blipFill>
          <p:spPr>
            <a:xfrm>
              <a:off x="9121338" y="3294100"/>
              <a:ext cx="1257348" cy="1257348"/>
            </a:xfrm>
            <a:prstGeom prst="rect">
              <a:avLst/>
            </a:prstGeom>
            <a:noFill/>
            <a:ln>
              <a:noFill/>
            </a:ln>
          </p:spPr>
        </p:pic>
        <p:pic>
          <p:nvPicPr>
            <p:cNvPr id="2284" name="Google Shape;2284;p113"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285" name="Google Shape;2285;p113"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286" name="Google Shape;2286;p113"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287" name="Google Shape;2287;p113"/>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288" name="Google Shape;2288;p113"/>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289" name="Google Shape;2289;p113"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290" name="Google Shape;2290;p113"/>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291" name="Google Shape;2291;p113"/>
            <p:cNvSpPr txBox="1"/>
            <p:nvPr/>
          </p:nvSpPr>
          <p:spPr>
            <a:xfrm>
              <a:off x="135701" y="4551448"/>
              <a:ext cx="2423346"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292" name="Google Shape;2292;p113"/>
            <p:cNvSpPr txBox="1"/>
            <p:nvPr/>
          </p:nvSpPr>
          <p:spPr>
            <a:xfrm>
              <a:off x="4394732" y="626564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293" name="Google Shape;2293;p113"/>
            <p:cNvSpPr txBox="1"/>
            <p:nvPr/>
          </p:nvSpPr>
          <p:spPr>
            <a:xfrm>
              <a:off x="4507340" y="380985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294" name="Google Shape;2294;p113"/>
            <p:cNvSpPr txBox="1"/>
            <p:nvPr/>
          </p:nvSpPr>
          <p:spPr>
            <a:xfrm>
              <a:off x="6026577" y="4515987"/>
              <a:ext cx="235579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295" name="Google Shape;2295;p113"/>
            <p:cNvSpPr txBox="1"/>
            <p:nvPr/>
          </p:nvSpPr>
          <p:spPr>
            <a:xfrm>
              <a:off x="6608587" y="6044851"/>
              <a:ext cx="137182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6" name="Google Shape;2296;p113"/>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7" name="Google Shape;2297;p113"/>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8" name="Google Shape;2298;p113"/>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9" name="Google Shape;2299;p113"/>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300" name="Google Shape;2300;p113"/>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301" name="Google Shape;2301;p113"/>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302" name="Google Shape;2302;p113" descr="Image result for tomato"/>
            <p:cNvPicPr preferRelativeResize="0"/>
            <p:nvPr/>
          </p:nvPicPr>
          <p:blipFill rotWithShape="1">
            <a:blip r:embed="rId15">
              <a:alphaModFix/>
            </a:blip>
            <a:srcRect/>
            <a:stretch/>
          </p:blipFill>
          <p:spPr>
            <a:xfrm>
              <a:off x="3040236" y="3259514"/>
              <a:ext cx="1470017" cy="1470017"/>
            </a:xfrm>
            <a:prstGeom prst="rect">
              <a:avLst/>
            </a:prstGeom>
            <a:noFill/>
            <a:ln>
              <a:noFill/>
            </a:ln>
          </p:spPr>
        </p:pic>
        <p:sp>
          <p:nvSpPr>
            <p:cNvPr id="2303" name="Google Shape;2303;p113"/>
            <p:cNvSpPr txBox="1"/>
            <p:nvPr/>
          </p:nvSpPr>
          <p:spPr>
            <a:xfrm>
              <a:off x="2979393" y="476716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304" name="Google Shape;2304;p113"/>
            <p:cNvSpPr/>
            <p:nvPr/>
          </p:nvSpPr>
          <p:spPr>
            <a:xfrm>
              <a:off x="2569701" y="1850392"/>
              <a:ext cx="6556465" cy="50002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05" name="Google Shape;2305;p113"/>
          <p:cNvSpPr/>
          <p:nvPr/>
        </p:nvSpPr>
        <p:spPr>
          <a:xfrm>
            <a:off x="6922677" y="2724240"/>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6" name="Google Shape;2306;p113"/>
          <p:cNvSpPr/>
          <p:nvPr/>
        </p:nvSpPr>
        <p:spPr>
          <a:xfrm>
            <a:off x="6661562" y="4831634"/>
            <a:ext cx="1062579" cy="1243892"/>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7" name="Google Shape;2307;p113"/>
          <p:cNvSpPr/>
          <p:nvPr/>
        </p:nvSpPr>
        <p:spPr>
          <a:xfrm>
            <a:off x="4529513" y="4604062"/>
            <a:ext cx="1580484" cy="168905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248468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grpSp>
        <p:nvGrpSpPr>
          <p:cNvPr id="2318" name="Google Shape;2318;p114"/>
          <p:cNvGrpSpPr/>
          <p:nvPr/>
        </p:nvGrpSpPr>
        <p:grpSpPr>
          <a:xfrm>
            <a:off x="0" y="5607439"/>
            <a:ext cx="64770" cy="1257300"/>
            <a:chOff x="1181105" y="4608196"/>
            <a:chExt cx="64770" cy="1257300"/>
          </a:xfrm>
        </p:grpSpPr>
        <p:sp>
          <p:nvSpPr>
            <p:cNvPr id="2319" name="Google Shape;2319;p11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0" name="Google Shape;2320;p11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1" name="Google Shape;2321;p11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2" name="Google Shape;2322;p11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323" name="Google Shape;2323;p114"/>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4" name="Google Shape;2324;p114"/>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Recall of finding apples</a:t>
            </a:r>
            <a:endParaRPr sz="3200">
              <a:solidFill>
                <a:schemeClr val="dk2"/>
              </a:solidFill>
              <a:latin typeface="Montserrat"/>
              <a:ea typeface="Montserrat"/>
              <a:cs typeface="Montserrat"/>
              <a:sym typeface="Montserrat"/>
            </a:endParaRPr>
          </a:p>
        </p:txBody>
      </p:sp>
      <p:sp>
        <p:nvSpPr>
          <p:cNvPr id="2325" name="Google Shape;2325;p114"/>
          <p:cNvSpPr/>
          <p:nvPr/>
        </p:nvSpPr>
        <p:spPr>
          <a:xfrm>
            <a:off x="575787" y="1293521"/>
            <a:ext cx="1091965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There are 5 apple choices among the 13 fruits types available at the stand.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Recall is percentage of correct items that are returned in the search results.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The Recall for apple search is (3 ÷ 5) × 100, or </a:t>
            </a:r>
            <a:r>
              <a:rPr lang="en-US" sz="1800" b="1">
                <a:solidFill>
                  <a:schemeClr val="dk1"/>
                </a:solidFill>
                <a:latin typeface="Arial"/>
                <a:ea typeface="Arial"/>
                <a:cs typeface="Arial"/>
                <a:sym typeface="Arial"/>
              </a:rPr>
              <a:t>60%.</a:t>
            </a:r>
            <a:endParaRPr/>
          </a:p>
        </p:txBody>
      </p:sp>
      <p:grpSp>
        <p:nvGrpSpPr>
          <p:cNvPr id="2326" name="Google Shape;2326;p114"/>
          <p:cNvGrpSpPr/>
          <p:nvPr/>
        </p:nvGrpSpPr>
        <p:grpSpPr>
          <a:xfrm>
            <a:off x="728301" y="2324339"/>
            <a:ext cx="10614625" cy="4391767"/>
            <a:chOff x="135701" y="1839923"/>
            <a:chExt cx="11857163" cy="5473497"/>
          </a:xfrm>
        </p:grpSpPr>
        <p:pic>
          <p:nvPicPr>
            <p:cNvPr id="2327" name="Google Shape;2327;p114"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328" name="Google Shape;2328;p114"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329" name="Google Shape;2329;p114" descr="Image result for bell pepper"/>
            <p:cNvPicPr preferRelativeResize="0"/>
            <p:nvPr/>
          </p:nvPicPr>
          <p:blipFill rotWithShape="1">
            <a:blip r:embed="rId5">
              <a:alphaModFix/>
            </a:blip>
            <a:srcRect/>
            <a:stretch/>
          </p:blipFill>
          <p:spPr>
            <a:xfrm>
              <a:off x="4308828" y="2064728"/>
              <a:ext cx="1974354" cy="1974355"/>
            </a:xfrm>
            <a:prstGeom prst="rect">
              <a:avLst/>
            </a:prstGeom>
            <a:noFill/>
            <a:ln>
              <a:noFill/>
            </a:ln>
          </p:spPr>
        </p:pic>
        <p:pic>
          <p:nvPicPr>
            <p:cNvPr id="2330" name="Google Shape;2330;p114"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331" name="Google Shape;2331;p114" descr="Image result for large red apple"/>
            <p:cNvPicPr preferRelativeResize="0"/>
            <p:nvPr/>
          </p:nvPicPr>
          <p:blipFill rotWithShape="1">
            <a:blip r:embed="rId7">
              <a:alphaModFix/>
            </a:blip>
            <a:srcRect/>
            <a:stretch/>
          </p:blipFill>
          <p:spPr>
            <a:xfrm>
              <a:off x="4815078" y="4832332"/>
              <a:ext cx="1528359" cy="1736097"/>
            </a:xfrm>
            <a:prstGeom prst="rect">
              <a:avLst/>
            </a:prstGeom>
            <a:noFill/>
            <a:ln>
              <a:noFill/>
            </a:ln>
          </p:spPr>
        </p:pic>
        <p:pic>
          <p:nvPicPr>
            <p:cNvPr id="2332" name="Google Shape;2332;p114" descr="Image result for banana"/>
            <p:cNvPicPr preferRelativeResize="0"/>
            <p:nvPr/>
          </p:nvPicPr>
          <p:blipFill rotWithShape="1">
            <a:blip r:embed="rId8">
              <a:alphaModFix/>
            </a:blip>
            <a:srcRect/>
            <a:stretch/>
          </p:blipFill>
          <p:spPr>
            <a:xfrm>
              <a:off x="9243394" y="3255175"/>
              <a:ext cx="1257348" cy="1257348"/>
            </a:xfrm>
            <a:prstGeom prst="rect">
              <a:avLst/>
            </a:prstGeom>
            <a:noFill/>
            <a:ln>
              <a:noFill/>
            </a:ln>
          </p:spPr>
        </p:pic>
        <p:pic>
          <p:nvPicPr>
            <p:cNvPr id="2333" name="Google Shape;2333;p114"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334" name="Google Shape;2334;p114"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335" name="Google Shape;2335;p114"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336" name="Google Shape;2336;p114"/>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337" name="Google Shape;2337;p114"/>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338" name="Google Shape;2338;p114"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339" name="Google Shape;2339;p114"/>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340" name="Google Shape;2340;p114"/>
            <p:cNvSpPr txBox="1"/>
            <p:nvPr/>
          </p:nvSpPr>
          <p:spPr>
            <a:xfrm>
              <a:off x="135701" y="4551448"/>
              <a:ext cx="2423346"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341" name="Google Shape;2341;p114"/>
            <p:cNvSpPr txBox="1"/>
            <p:nvPr/>
          </p:nvSpPr>
          <p:spPr>
            <a:xfrm>
              <a:off x="4675226" y="639937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342" name="Google Shape;2342;p114"/>
            <p:cNvSpPr txBox="1"/>
            <p:nvPr/>
          </p:nvSpPr>
          <p:spPr>
            <a:xfrm>
              <a:off x="4507340" y="380985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343" name="Google Shape;2343;p114"/>
            <p:cNvSpPr txBox="1"/>
            <p:nvPr/>
          </p:nvSpPr>
          <p:spPr>
            <a:xfrm>
              <a:off x="6026577" y="4515987"/>
              <a:ext cx="235579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344" name="Google Shape;2344;p114"/>
            <p:cNvSpPr txBox="1"/>
            <p:nvPr/>
          </p:nvSpPr>
          <p:spPr>
            <a:xfrm>
              <a:off x="6608587" y="6044851"/>
              <a:ext cx="137182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5" name="Google Shape;2345;p114"/>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6" name="Google Shape;2346;p114"/>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7" name="Google Shape;2347;p114"/>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8" name="Google Shape;2348;p114"/>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349" name="Google Shape;2349;p114"/>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350" name="Google Shape;2350;p114"/>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351" name="Google Shape;2351;p114" descr="Image result for tomato"/>
            <p:cNvPicPr preferRelativeResize="0"/>
            <p:nvPr/>
          </p:nvPicPr>
          <p:blipFill rotWithShape="1">
            <a:blip r:embed="rId15">
              <a:alphaModFix/>
            </a:blip>
            <a:srcRect/>
            <a:stretch/>
          </p:blipFill>
          <p:spPr>
            <a:xfrm>
              <a:off x="3040236" y="3259514"/>
              <a:ext cx="1470017" cy="1470017"/>
            </a:xfrm>
            <a:prstGeom prst="rect">
              <a:avLst/>
            </a:prstGeom>
            <a:noFill/>
            <a:ln>
              <a:noFill/>
            </a:ln>
          </p:spPr>
        </p:pic>
        <p:sp>
          <p:nvSpPr>
            <p:cNvPr id="2352" name="Google Shape;2352;p114"/>
            <p:cNvSpPr txBox="1"/>
            <p:nvPr/>
          </p:nvSpPr>
          <p:spPr>
            <a:xfrm>
              <a:off x="2979393" y="476716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353" name="Google Shape;2353;p114"/>
            <p:cNvSpPr/>
            <p:nvPr/>
          </p:nvSpPr>
          <p:spPr>
            <a:xfrm>
              <a:off x="2569701" y="1839923"/>
              <a:ext cx="6556465" cy="547349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54" name="Google Shape;2354;p114"/>
          <p:cNvSpPr/>
          <p:nvPr/>
        </p:nvSpPr>
        <p:spPr>
          <a:xfrm>
            <a:off x="6875380" y="2724239"/>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5" name="Google Shape;2355;p114"/>
          <p:cNvSpPr/>
          <p:nvPr/>
        </p:nvSpPr>
        <p:spPr>
          <a:xfrm>
            <a:off x="9120576" y="2672147"/>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6" name="Google Shape;2356;p114"/>
          <p:cNvSpPr/>
          <p:nvPr/>
        </p:nvSpPr>
        <p:spPr>
          <a:xfrm>
            <a:off x="6614265" y="4831633"/>
            <a:ext cx="1227133" cy="1299246"/>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7" name="Google Shape;2357;p114"/>
          <p:cNvSpPr/>
          <p:nvPr/>
        </p:nvSpPr>
        <p:spPr>
          <a:xfrm>
            <a:off x="9903101" y="4760209"/>
            <a:ext cx="1227133" cy="1299246"/>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8" name="Google Shape;2358;p114"/>
          <p:cNvSpPr/>
          <p:nvPr/>
        </p:nvSpPr>
        <p:spPr>
          <a:xfrm>
            <a:off x="4745379" y="4781935"/>
            <a:ext cx="1616863" cy="1590242"/>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0139150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15"/>
          <p:cNvSpPr txBox="1"/>
          <p:nvPr/>
        </p:nvSpPr>
        <p:spPr>
          <a:xfrm>
            <a:off x="1510020" y="3705921"/>
            <a:ext cx="9772036"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An example where Precision and Recall is used…</a:t>
            </a:r>
            <a:endParaRPr sz="4400">
              <a:solidFill>
                <a:schemeClr val="dk1"/>
              </a:solidFill>
              <a:latin typeface="Calibri"/>
              <a:ea typeface="Calibri"/>
              <a:cs typeface="Calibri"/>
              <a:sym typeface="Calibri"/>
            </a:endParaRPr>
          </a:p>
        </p:txBody>
      </p:sp>
      <p:sp>
        <p:nvSpPr>
          <p:cNvPr id="2365" name="Google Shape;2365;p11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6" name="Google Shape;2366;p11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367" name="Google Shape;2367;p115" descr="https://clipartion.com/wp-content/uploads/2015/11/magnifying-glass-detective-free-clipart-images-1024x833.jpeg"/>
          <p:cNvPicPr preferRelativeResize="0"/>
          <p:nvPr/>
        </p:nvPicPr>
        <p:blipFill rotWithShape="1">
          <a:blip r:embed="rId3">
            <a:alphaModFix/>
          </a:blip>
          <a:srcRect/>
          <a:stretch/>
        </p:blipFill>
        <p:spPr>
          <a:xfrm>
            <a:off x="155575" y="465138"/>
            <a:ext cx="4171211" cy="3393183"/>
          </a:xfrm>
          <a:prstGeom prst="rect">
            <a:avLst/>
          </a:prstGeom>
          <a:noFill/>
          <a:ln>
            <a:noFill/>
          </a:ln>
        </p:spPr>
      </p:pic>
    </p:spTree>
    <p:extLst>
      <p:ext uri="{BB962C8B-B14F-4D97-AF65-F5344CB8AC3E}">
        <p14:creationId xmlns:p14="http://schemas.microsoft.com/office/powerpoint/2010/main" val="11449364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grpSp>
        <p:nvGrpSpPr>
          <p:cNvPr id="2378" name="Google Shape;2378;p116"/>
          <p:cNvGrpSpPr/>
          <p:nvPr/>
        </p:nvGrpSpPr>
        <p:grpSpPr>
          <a:xfrm>
            <a:off x="0" y="5607439"/>
            <a:ext cx="64770" cy="1257300"/>
            <a:chOff x="1181105" y="4608196"/>
            <a:chExt cx="64770" cy="1257300"/>
          </a:xfrm>
        </p:grpSpPr>
        <p:sp>
          <p:nvSpPr>
            <p:cNvPr id="2379" name="Google Shape;2379;p11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0" name="Google Shape;2380;p11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1" name="Google Shape;2381;p11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2" name="Google Shape;2382;p11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383" name="Google Shape;2383;p116"/>
          <p:cNvSpPr txBox="1"/>
          <p:nvPr/>
        </p:nvSpPr>
        <p:spPr>
          <a:xfrm>
            <a:off x="920305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84" name="Google Shape;2384;p11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5" name="Google Shape;2385;p116"/>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Recall and Precision for Google search engine</a:t>
            </a:r>
            <a:endParaRPr sz="3200">
              <a:solidFill>
                <a:schemeClr val="dk2"/>
              </a:solidFill>
              <a:latin typeface="Montserrat"/>
              <a:ea typeface="Montserrat"/>
              <a:cs typeface="Montserrat"/>
              <a:sym typeface="Montserrat"/>
            </a:endParaRPr>
          </a:p>
        </p:txBody>
      </p:sp>
      <p:sp>
        <p:nvSpPr>
          <p:cNvPr id="2386" name="Google Shape;2386;p116"/>
          <p:cNvSpPr/>
          <p:nvPr/>
        </p:nvSpPr>
        <p:spPr>
          <a:xfrm>
            <a:off x="5770780" y="1886278"/>
            <a:ext cx="3421117" cy="2602706"/>
          </a:xfrm>
          <a:prstGeom prst="ellipse">
            <a:avLst/>
          </a:prstGeom>
          <a:solidFill>
            <a:srgbClr val="1E4E7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12.1 million</a:t>
            </a:r>
            <a:endParaRPr sz="1800">
              <a:solidFill>
                <a:schemeClr val="lt1"/>
              </a:solidFill>
              <a:latin typeface="Calibri"/>
              <a:ea typeface="Calibri"/>
              <a:cs typeface="Calibri"/>
              <a:sym typeface="Calibri"/>
            </a:endParaRPr>
          </a:p>
        </p:txBody>
      </p:sp>
      <p:sp>
        <p:nvSpPr>
          <p:cNvPr id="2387" name="Google Shape;2387;p116"/>
          <p:cNvSpPr/>
          <p:nvPr/>
        </p:nvSpPr>
        <p:spPr>
          <a:xfrm>
            <a:off x="7043343" y="2034225"/>
            <a:ext cx="1521701" cy="852955"/>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 million relevant results</a:t>
            </a:r>
            <a:endParaRPr sz="1800">
              <a:solidFill>
                <a:schemeClr val="lt1"/>
              </a:solidFill>
              <a:latin typeface="Calibri"/>
              <a:ea typeface="Calibri"/>
              <a:cs typeface="Calibri"/>
              <a:sym typeface="Calibri"/>
            </a:endParaRPr>
          </a:p>
        </p:txBody>
      </p:sp>
      <p:sp>
        <p:nvSpPr>
          <p:cNvPr id="2388" name="Google Shape;2388;p116"/>
          <p:cNvSpPr/>
          <p:nvPr/>
        </p:nvSpPr>
        <p:spPr>
          <a:xfrm>
            <a:off x="9462130" y="2401114"/>
            <a:ext cx="2009775" cy="1687869"/>
          </a:xfrm>
          <a:prstGeom prst="ellipse">
            <a:avLst/>
          </a:prstGeom>
          <a:solidFill>
            <a:schemeClr val="accent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 million relevant </a:t>
            </a:r>
            <a:r>
              <a:rPr lang="en-US" sz="1800">
                <a:solidFill>
                  <a:srgbClr val="FF0000"/>
                </a:solidFill>
                <a:latin typeface="Calibri"/>
                <a:ea typeface="Calibri"/>
                <a:cs typeface="Calibri"/>
                <a:sym typeface="Calibri"/>
              </a:rPr>
              <a:t>results NOT </a:t>
            </a:r>
            <a:r>
              <a:rPr lang="en-US" sz="1800">
                <a:solidFill>
                  <a:schemeClr val="lt1"/>
                </a:solidFill>
                <a:latin typeface="Calibri"/>
                <a:ea typeface="Calibri"/>
                <a:cs typeface="Calibri"/>
                <a:sym typeface="Calibri"/>
              </a:rPr>
              <a:t>returned by Google</a:t>
            </a:r>
            <a:endParaRPr sz="1800">
              <a:solidFill>
                <a:schemeClr val="lt1"/>
              </a:solidFill>
              <a:latin typeface="Calibri"/>
              <a:ea typeface="Calibri"/>
              <a:cs typeface="Calibri"/>
              <a:sym typeface="Calibri"/>
            </a:endParaRPr>
          </a:p>
        </p:txBody>
      </p:sp>
      <p:pic>
        <p:nvPicPr>
          <p:cNvPr id="2389" name="Google Shape;2389;p116" descr="Google"/>
          <p:cNvPicPr preferRelativeResize="0"/>
          <p:nvPr/>
        </p:nvPicPr>
        <p:blipFill rotWithShape="1">
          <a:blip r:embed="rId3">
            <a:alphaModFix/>
          </a:blip>
          <a:srcRect/>
          <a:stretch/>
        </p:blipFill>
        <p:spPr>
          <a:xfrm>
            <a:off x="6515159" y="3400429"/>
            <a:ext cx="1481322" cy="543152"/>
          </a:xfrm>
          <a:prstGeom prst="rect">
            <a:avLst/>
          </a:prstGeom>
          <a:noFill/>
          <a:ln>
            <a:noFill/>
          </a:ln>
        </p:spPr>
      </p:pic>
      <p:sp>
        <p:nvSpPr>
          <p:cNvPr id="2390" name="Google Shape;2390;p116"/>
          <p:cNvSpPr/>
          <p:nvPr/>
        </p:nvSpPr>
        <p:spPr>
          <a:xfrm>
            <a:off x="2165183" y="5290554"/>
            <a:ext cx="911202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Recall</a:t>
            </a:r>
            <a:r>
              <a:rPr lang="en-US" sz="1800">
                <a:solidFill>
                  <a:schemeClr val="dk1"/>
                </a:solidFill>
                <a:latin typeface="Arial"/>
                <a:ea typeface="Arial"/>
                <a:cs typeface="Arial"/>
                <a:sym typeface="Arial"/>
              </a:rPr>
              <a:t>=Probability of Google’s algorithm </a:t>
            </a:r>
            <a:r>
              <a:rPr lang="en-US" sz="1800" i="1">
                <a:solidFill>
                  <a:schemeClr val="dk1"/>
                </a:solidFill>
                <a:latin typeface="Arial"/>
                <a:ea typeface="Arial"/>
                <a:cs typeface="Arial"/>
                <a:sym typeface="Arial"/>
              </a:rPr>
              <a:t>to retriev</a:t>
            </a:r>
            <a:r>
              <a:rPr lang="en-US" sz="1800">
                <a:solidFill>
                  <a:schemeClr val="dk1"/>
                </a:solidFill>
                <a:latin typeface="Arial"/>
                <a:ea typeface="Arial"/>
                <a:cs typeface="Arial"/>
                <a:sym typeface="Arial"/>
              </a:rPr>
              <a:t>e all the </a:t>
            </a:r>
            <a:r>
              <a:rPr lang="en-US" sz="1800" b="1" i="1">
                <a:solidFill>
                  <a:schemeClr val="dk1"/>
                </a:solidFill>
                <a:latin typeface="Arial"/>
                <a:ea typeface="Arial"/>
                <a:cs typeface="Arial"/>
                <a:sym typeface="Arial"/>
              </a:rPr>
              <a:t>relevant</a:t>
            </a:r>
            <a:r>
              <a:rPr lang="en-US" sz="1800" b="1">
                <a:solidFill>
                  <a:schemeClr val="dk1"/>
                </a:solidFill>
                <a:latin typeface="Arial"/>
                <a:ea typeface="Arial"/>
                <a:cs typeface="Arial"/>
                <a:sym typeface="Arial"/>
              </a:rPr>
              <a:t> </a:t>
            </a:r>
            <a:r>
              <a:rPr lang="en-US" sz="1800" b="1" i="1">
                <a:solidFill>
                  <a:schemeClr val="dk1"/>
                </a:solidFill>
                <a:latin typeface="Arial"/>
                <a:ea typeface="Arial"/>
                <a:cs typeface="Arial"/>
                <a:sym typeface="Arial"/>
              </a:rPr>
              <a:t>links </a:t>
            </a:r>
            <a:r>
              <a:rPr lang="en-US" sz="1800">
                <a:solidFill>
                  <a:schemeClr val="dk1"/>
                </a:solidFill>
                <a:latin typeface="Arial"/>
                <a:ea typeface="Arial"/>
                <a:cs typeface="Arial"/>
                <a:sym typeface="Arial"/>
              </a:rPr>
              <a:t>= 2/(2+6)=0.25 </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Precision</a:t>
            </a:r>
            <a:r>
              <a:rPr lang="en-US" sz="1800">
                <a:solidFill>
                  <a:schemeClr val="dk1"/>
                </a:solidFill>
                <a:latin typeface="Arial"/>
                <a:ea typeface="Arial"/>
                <a:cs typeface="Arial"/>
                <a:sym typeface="Arial"/>
              </a:rPr>
              <a:t>=Probability that all </a:t>
            </a:r>
            <a:r>
              <a:rPr lang="en-US" sz="1800" b="1" i="1">
                <a:solidFill>
                  <a:schemeClr val="dk1"/>
                </a:solidFill>
                <a:latin typeface="Arial"/>
                <a:ea typeface="Arial"/>
                <a:cs typeface="Arial"/>
                <a:sym typeface="Arial"/>
              </a:rPr>
              <a:t>retrieved links </a:t>
            </a:r>
            <a:r>
              <a:rPr lang="en-US" sz="1800" i="1">
                <a:solidFill>
                  <a:schemeClr val="dk1"/>
                </a:solidFill>
                <a:latin typeface="Arial"/>
                <a:ea typeface="Arial"/>
                <a:cs typeface="Arial"/>
                <a:sym typeface="Arial"/>
              </a:rPr>
              <a:t>were</a:t>
            </a:r>
            <a:r>
              <a:rPr lang="en-US" sz="1800">
                <a:solidFill>
                  <a:schemeClr val="dk1"/>
                </a:solidFill>
                <a:latin typeface="Arial"/>
                <a:ea typeface="Arial"/>
                <a:cs typeface="Arial"/>
                <a:sym typeface="Arial"/>
              </a:rPr>
              <a:t> </a:t>
            </a:r>
            <a:r>
              <a:rPr lang="en-US" sz="1800" i="1">
                <a:solidFill>
                  <a:schemeClr val="dk1"/>
                </a:solidFill>
                <a:latin typeface="Arial"/>
                <a:ea typeface="Arial"/>
                <a:cs typeface="Arial"/>
                <a:sym typeface="Arial"/>
              </a:rPr>
              <a:t>relevant </a:t>
            </a:r>
            <a:r>
              <a:rPr lang="en-US" sz="1800">
                <a:solidFill>
                  <a:schemeClr val="dk1"/>
                </a:solidFill>
                <a:latin typeface="Arial"/>
                <a:ea typeface="Arial"/>
                <a:cs typeface="Arial"/>
                <a:sym typeface="Arial"/>
              </a:rPr>
              <a:t>= (2/12.1)=0.165.</a:t>
            </a:r>
            <a:endParaRPr sz="1800">
              <a:solidFill>
                <a:schemeClr val="dk1"/>
              </a:solidFill>
              <a:latin typeface="Arial"/>
              <a:ea typeface="Arial"/>
              <a:cs typeface="Arial"/>
              <a:sym typeface="Arial"/>
            </a:endParaRPr>
          </a:p>
        </p:txBody>
      </p:sp>
      <p:pic>
        <p:nvPicPr>
          <p:cNvPr id="2391" name="Google Shape;2391;p116"/>
          <p:cNvPicPr preferRelativeResize="0"/>
          <p:nvPr/>
        </p:nvPicPr>
        <p:blipFill rotWithShape="1">
          <a:blip r:embed="rId4">
            <a:alphaModFix/>
          </a:blip>
          <a:srcRect b="33954"/>
          <a:stretch/>
        </p:blipFill>
        <p:spPr>
          <a:xfrm>
            <a:off x="484921" y="1786575"/>
            <a:ext cx="5219202" cy="2460942"/>
          </a:xfrm>
          <a:prstGeom prst="rect">
            <a:avLst/>
          </a:prstGeom>
          <a:noFill/>
          <a:ln>
            <a:noFill/>
          </a:ln>
        </p:spPr>
      </p:pic>
    </p:spTree>
    <p:extLst>
      <p:ext uri="{BB962C8B-B14F-4D97-AF65-F5344CB8AC3E}">
        <p14:creationId xmlns:p14="http://schemas.microsoft.com/office/powerpoint/2010/main" val="15966047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118"/>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Black Box Models</a:t>
            </a:r>
            <a:endParaRPr sz="3200">
              <a:latin typeface="Montserrat"/>
              <a:ea typeface="Montserrat"/>
              <a:cs typeface="Montserrat"/>
              <a:sym typeface="Montserrat"/>
            </a:endParaRPr>
          </a:p>
        </p:txBody>
      </p:sp>
      <p:sp>
        <p:nvSpPr>
          <p:cNvPr id="2412" name="Google Shape;2412;p118"/>
          <p:cNvSpPr txBox="1">
            <a:spLocks noGrp="1"/>
          </p:cNvSpPr>
          <p:nvPr>
            <p:ph type="body" idx="1"/>
          </p:nvPr>
        </p:nvSpPr>
        <p:spPr>
          <a:xfrm>
            <a:off x="870183" y="5976518"/>
            <a:ext cx="10515600" cy="881482"/>
          </a:xfrm>
          <a:prstGeom prst="rect">
            <a:avLst/>
          </a:prstGeom>
          <a:noFill/>
          <a:ln>
            <a:noFill/>
          </a:ln>
        </p:spPr>
        <p:txBody>
          <a:bodyPr spcFirstLastPara="1" wrap="square" lIns="91425" tIns="45700" rIns="91425" bIns="45700" anchor="t" anchorCtr="0">
            <a:noAutofit/>
          </a:bodyPr>
          <a:lstStyle/>
          <a:p>
            <a:pPr marL="50800" lvl="0" indent="0" algn="ctr" rtl="0">
              <a:lnSpc>
                <a:spcPct val="90000"/>
              </a:lnSpc>
              <a:spcBef>
                <a:spcPts val="0"/>
              </a:spcBef>
              <a:spcAft>
                <a:spcPts val="0"/>
              </a:spcAft>
              <a:buClr>
                <a:schemeClr val="dk1"/>
              </a:buClr>
              <a:buSzPts val="1800"/>
              <a:buNone/>
            </a:pPr>
            <a:r>
              <a:rPr lang="en-US" sz="1800"/>
              <a:t>This is how Machine Learning Engineers explain model outputs to people.</a:t>
            </a:r>
            <a:endParaRPr sz="1800"/>
          </a:p>
        </p:txBody>
      </p:sp>
      <p:pic>
        <p:nvPicPr>
          <p:cNvPr id="2418" name="Google Shape;2418;p118" descr="https://cdn-images-1.medium.com/max/1000/0*Pnypj3flKzC2dR8F.png"/>
          <p:cNvPicPr preferRelativeResize="0"/>
          <p:nvPr/>
        </p:nvPicPr>
        <p:blipFill rotWithShape="1">
          <a:blip r:embed="rId3">
            <a:alphaModFix/>
          </a:blip>
          <a:srcRect/>
          <a:stretch/>
        </p:blipFill>
        <p:spPr>
          <a:xfrm>
            <a:off x="3890087" y="1593473"/>
            <a:ext cx="3533775" cy="4181475"/>
          </a:xfrm>
          <a:prstGeom prst="rect">
            <a:avLst/>
          </a:prstGeom>
          <a:noFill/>
          <a:ln>
            <a:noFill/>
          </a:ln>
        </p:spPr>
      </p:pic>
    </p:spTree>
    <p:extLst>
      <p:ext uri="{BB962C8B-B14F-4D97-AF65-F5344CB8AC3E}">
        <p14:creationId xmlns:p14="http://schemas.microsoft.com/office/powerpoint/2010/main" val="16225830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19"/>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Informed Decision Making</a:t>
            </a:r>
            <a:endParaRPr sz="3200">
              <a:latin typeface="Montserrat"/>
              <a:ea typeface="Montserrat"/>
              <a:cs typeface="Montserrat"/>
              <a:sym typeface="Montserrat"/>
            </a:endParaRPr>
          </a:p>
        </p:txBody>
      </p:sp>
      <p:sp>
        <p:nvSpPr>
          <p:cNvPr id="2425" name="Google Shape;2425;p119"/>
          <p:cNvSpPr txBox="1">
            <a:spLocks noGrp="1"/>
          </p:cNvSpPr>
          <p:nvPr>
            <p:ph type="body" idx="1"/>
          </p:nvPr>
        </p:nvSpPr>
        <p:spPr>
          <a:xfrm>
            <a:off x="870183" y="5976518"/>
            <a:ext cx="10515600" cy="475557"/>
          </a:xfrm>
          <a:prstGeom prst="rect">
            <a:avLst/>
          </a:prstGeom>
          <a:noFill/>
          <a:ln>
            <a:noFill/>
          </a:ln>
        </p:spPr>
        <p:txBody>
          <a:bodyPr spcFirstLastPara="1" wrap="square" lIns="91425" tIns="45700" rIns="91425" bIns="45700" anchor="t" anchorCtr="0">
            <a:noAutofit/>
          </a:bodyPr>
          <a:lstStyle/>
          <a:p>
            <a:pPr marL="50800" lvl="0" indent="0" algn="ctr" rtl="0">
              <a:lnSpc>
                <a:spcPct val="90000"/>
              </a:lnSpc>
              <a:spcBef>
                <a:spcPts val="0"/>
              </a:spcBef>
              <a:spcAft>
                <a:spcPts val="0"/>
              </a:spcAft>
              <a:buClr>
                <a:schemeClr val="dk1"/>
              </a:buClr>
              <a:buSzPts val="1800"/>
              <a:buNone/>
            </a:pPr>
            <a:r>
              <a:rPr lang="en-US" sz="1800"/>
              <a:t>You cannot explain why it gets a certain output.</a:t>
            </a:r>
            <a:endParaRPr sz="1800"/>
          </a:p>
        </p:txBody>
      </p:sp>
      <p:pic>
        <p:nvPicPr>
          <p:cNvPr id="2431" name="Google Shape;2431;p119" descr="Image result for machine learning medicine"/>
          <p:cNvPicPr preferRelativeResize="0"/>
          <p:nvPr/>
        </p:nvPicPr>
        <p:blipFill rotWithShape="1">
          <a:blip r:embed="rId3">
            <a:alphaModFix/>
          </a:blip>
          <a:srcRect/>
          <a:stretch/>
        </p:blipFill>
        <p:spPr>
          <a:xfrm>
            <a:off x="1180752" y="1902103"/>
            <a:ext cx="4762500" cy="3381375"/>
          </a:xfrm>
          <a:prstGeom prst="rect">
            <a:avLst/>
          </a:prstGeom>
          <a:noFill/>
          <a:ln>
            <a:noFill/>
          </a:ln>
        </p:spPr>
      </p:pic>
      <p:sp>
        <p:nvSpPr>
          <p:cNvPr id="2432" name="Google Shape;2432;p119"/>
          <p:cNvSpPr txBox="1"/>
          <p:nvPr/>
        </p:nvSpPr>
        <p:spPr>
          <a:xfrm>
            <a:off x="6836636" y="2290273"/>
            <a:ext cx="375160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Machine Learning model predicts a cancer. But why?</a:t>
            </a:r>
            <a:endParaRPr/>
          </a:p>
        </p:txBody>
      </p:sp>
      <p:pic>
        <p:nvPicPr>
          <p:cNvPr id="2433" name="Google Shape;2433;p119" descr="Image result for doctor"/>
          <p:cNvPicPr preferRelativeResize="0"/>
          <p:nvPr/>
        </p:nvPicPr>
        <p:blipFill rotWithShape="1">
          <a:blip r:embed="rId4">
            <a:alphaModFix/>
          </a:blip>
          <a:srcRect r="12169"/>
          <a:stretch/>
        </p:blipFill>
        <p:spPr>
          <a:xfrm>
            <a:off x="7547687" y="3157529"/>
            <a:ext cx="2775633" cy="2125949"/>
          </a:xfrm>
          <a:prstGeom prst="rect">
            <a:avLst/>
          </a:prstGeom>
          <a:noFill/>
          <a:ln>
            <a:noFill/>
          </a:ln>
        </p:spPr>
      </p:pic>
    </p:spTree>
    <p:extLst>
      <p:ext uri="{BB962C8B-B14F-4D97-AF65-F5344CB8AC3E}">
        <p14:creationId xmlns:p14="http://schemas.microsoft.com/office/powerpoint/2010/main" val="3903955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20"/>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Fixing bugs in model</a:t>
            </a:r>
            <a:endParaRPr sz="3200">
              <a:latin typeface="Montserrat"/>
              <a:ea typeface="Montserrat"/>
              <a:cs typeface="Montserrat"/>
              <a:sym typeface="Montserrat"/>
            </a:endParaRPr>
          </a:p>
        </p:txBody>
      </p:sp>
      <p:sp>
        <p:nvSpPr>
          <p:cNvPr id="2445" name="Google Shape;2445;p120"/>
          <p:cNvSpPr txBox="1"/>
          <p:nvPr/>
        </p:nvSpPr>
        <p:spPr>
          <a:xfrm>
            <a:off x="870183" y="5976518"/>
            <a:ext cx="10515600" cy="475557"/>
          </a:xfrm>
          <a:prstGeom prst="rect">
            <a:avLst/>
          </a:prstGeom>
          <a:noFill/>
          <a:ln>
            <a:noFill/>
          </a:ln>
        </p:spPr>
        <p:txBody>
          <a:bodyPr spcFirstLastPara="1" wrap="square" lIns="91425" tIns="45700" rIns="91425" bIns="45700" anchor="t" anchorCtr="0">
            <a:noAutofit/>
          </a:bodyPr>
          <a:lstStyle/>
          <a:p>
            <a:pPr marL="5080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It is important to identify the mistakes made by the model and take steps to fix it.</a:t>
            </a:r>
            <a:endParaRPr sz="1800">
              <a:solidFill>
                <a:schemeClr val="dk1"/>
              </a:solidFill>
              <a:latin typeface="Calibri"/>
              <a:ea typeface="Calibri"/>
              <a:cs typeface="Calibri"/>
              <a:sym typeface="Calibri"/>
            </a:endParaRPr>
          </a:p>
        </p:txBody>
      </p:sp>
      <p:pic>
        <p:nvPicPr>
          <p:cNvPr id="2446" name="Google Shape;2446;p120" descr="Image result for tesla accident news"/>
          <p:cNvPicPr preferRelativeResize="0"/>
          <p:nvPr/>
        </p:nvPicPr>
        <p:blipFill rotWithShape="1">
          <a:blip r:embed="rId3">
            <a:alphaModFix/>
          </a:blip>
          <a:srcRect/>
          <a:stretch/>
        </p:blipFill>
        <p:spPr>
          <a:xfrm>
            <a:off x="2987617" y="1701674"/>
            <a:ext cx="6096000" cy="3429001"/>
          </a:xfrm>
          <a:prstGeom prst="rect">
            <a:avLst/>
          </a:prstGeom>
          <a:noFill/>
          <a:ln>
            <a:noFill/>
          </a:ln>
        </p:spPr>
      </p:pic>
    </p:spTree>
    <p:extLst>
      <p:ext uri="{BB962C8B-B14F-4D97-AF65-F5344CB8AC3E}">
        <p14:creationId xmlns:p14="http://schemas.microsoft.com/office/powerpoint/2010/main" val="10469286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138"/>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Machine Learning models without explanations</a:t>
            </a:r>
            <a:endParaRPr sz="3200">
              <a:latin typeface="Montserrat"/>
              <a:ea typeface="Montserrat"/>
              <a:cs typeface="Montserrat"/>
              <a:sym typeface="Montserrat"/>
            </a:endParaRPr>
          </a:p>
        </p:txBody>
      </p:sp>
      <p:pic>
        <p:nvPicPr>
          <p:cNvPr id="2707" name="Google Shape;2707;p138" descr="Image result for bank loan"/>
          <p:cNvPicPr preferRelativeResize="0"/>
          <p:nvPr/>
        </p:nvPicPr>
        <p:blipFill rotWithShape="1">
          <a:blip r:embed="rId3">
            <a:alphaModFix/>
          </a:blip>
          <a:srcRect/>
          <a:stretch/>
        </p:blipFill>
        <p:spPr>
          <a:xfrm>
            <a:off x="3491465" y="2244908"/>
            <a:ext cx="4742965" cy="2737626"/>
          </a:xfrm>
          <a:prstGeom prst="rect">
            <a:avLst/>
          </a:prstGeom>
          <a:noFill/>
          <a:ln>
            <a:noFill/>
          </a:ln>
        </p:spPr>
      </p:pic>
      <p:pic>
        <p:nvPicPr>
          <p:cNvPr id="2708" name="Google Shape;2708;p138" descr="thumb image"/>
          <p:cNvPicPr preferRelativeResize="0"/>
          <p:nvPr/>
        </p:nvPicPr>
        <p:blipFill rotWithShape="1">
          <a:blip r:embed="rId4">
            <a:alphaModFix/>
          </a:blip>
          <a:srcRect/>
          <a:stretch/>
        </p:blipFill>
        <p:spPr>
          <a:xfrm>
            <a:off x="9210376" y="2075044"/>
            <a:ext cx="2066827" cy="3034102"/>
          </a:xfrm>
          <a:prstGeom prst="rect">
            <a:avLst/>
          </a:prstGeom>
          <a:noFill/>
          <a:ln>
            <a:noFill/>
          </a:ln>
        </p:spPr>
      </p:pic>
      <p:pic>
        <p:nvPicPr>
          <p:cNvPr id="2709" name="Google Shape;2709;p138" descr="Image result for man cartoon"/>
          <p:cNvPicPr preferRelativeResize="0"/>
          <p:nvPr/>
        </p:nvPicPr>
        <p:blipFill rotWithShape="1">
          <a:blip r:embed="rId5">
            <a:alphaModFix/>
          </a:blip>
          <a:srcRect b="11282"/>
          <a:stretch/>
        </p:blipFill>
        <p:spPr>
          <a:xfrm>
            <a:off x="383673" y="2423835"/>
            <a:ext cx="2438572" cy="2336519"/>
          </a:xfrm>
          <a:prstGeom prst="rect">
            <a:avLst/>
          </a:prstGeom>
          <a:noFill/>
          <a:ln>
            <a:noFill/>
          </a:ln>
        </p:spPr>
      </p:pic>
      <p:sp>
        <p:nvSpPr>
          <p:cNvPr id="2710" name="Google Shape;2710;p138"/>
          <p:cNvSpPr txBox="1"/>
          <p:nvPr/>
        </p:nvSpPr>
        <p:spPr>
          <a:xfrm>
            <a:off x="9002598" y="5194169"/>
            <a:ext cx="26583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model predicted that this person will default loan payment.</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5237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139"/>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Accuracy vs Explainability Trade-offs</a:t>
            </a:r>
            <a:endParaRPr sz="3200">
              <a:latin typeface="Montserrat"/>
              <a:ea typeface="Montserrat"/>
              <a:cs typeface="Montserrat"/>
              <a:sym typeface="Montserrat"/>
            </a:endParaRPr>
          </a:p>
        </p:txBody>
      </p:sp>
      <p:sp>
        <p:nvSpPr>
          <p:cNvPr id="2722" name="Google Shape;2722;p139"/>
          <p:cNvSpPr txBox="1"/>
          <p:nvPr/>
        </p:nvSpPr>
        <p:spPr>
          <a:xfrm>
            <a:off x="1044349" y="2902222"/>
            <a:ext cx="4119073"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the bank uses simple models like Logistic Regression or Decision Tree they can </a:t>
            </a:r>
            <a:r>
              <a:rPr lang="en-US" sz="1800">
                <a:solidFill>
                  <a:srgbClr val="FF0000"/>
                </a:solidFill>
                <a:latin typeface="Calibri"/>
                <a:ea typeface="Calibri"/>
                <a:cs typeface="Calibri"/>
                <a:sym typeface="Calibri"/>
              </a:rPr>
              <a:t>easily explained</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are basic models with standard performance.</a:t>
            </a:r>
            <a:endParaRPr sz="1800">
              <a:solidFill>
                <a:schemeClr val="dk1"/>
              </a:solidFill>
              <a:latin typeface="Calibri"/>
              <a:ea typeface="Calibri"/>
              <a:cs typeface="Calibri"/>
              <a:sym typeface="Calibri"/>
            </a:endParaRPr>
          </a:p>
        </p:txBody>
      </p:sp>
      <p:cxnSp>
        <p:nvCxnSpPr>
          <p:cNvPr id="2723" name="Google Shape;2723;p139"/>
          <p:cNvCxnSpPr/>
          <p:nvPr/>
        </p:nvCxnSpPr>
        <p:spPr>
          <a:xfrm flipH="1">
            <a:off x="6146276" y="1976382"/>
            <a:ext cx="561" cy="2841275"/>
          </a:xfrm>
          <a:prstGeom prst="straightConnector1">
            <a:avLst/>
          </a:prstGeom>
          <a:noFill/>
          <a:ln w="38100" cap="flat" cmpd="sng">
            <a:solidFill>
              <a:srgbClr val="92D050"/>
            </a:solidFill>
            <a:prstDash val="solid"/>
            <a:miter lim="800000"/>
            <a:headEnd type="none" w="sm" len="sm"/>
            <a:tailEnd type="none" w="sm" len="sm"/>
          </a:ln>
        </p:spPr>
      </p:cxnSp>
      <p:sp>
        <p:nvSpPr>
          <p:cNvPr id="2724" name="Google Shape;2724;p139"/>
          <p:cNvSpPr txBox="1"/>
          <p:nvPr/>
        </p:nvSpPr>
        <p:spPr>
          <a:xfrm>
            <a:off x="7042073" y="2902222"/>
            <a:ext cx="4119073"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the bank uses complex models like XGBoost and Deep Learning they can obtain really </a:t>
            </a:r>
            <a:r>
              <a:rPr lang="en-US" sz="1800">
                <a:solidFill>
                  <a:srgbClr val="FF0000"/>
                </a:solidFill>
                <a:latin typeface="Calibri"/>
                <a:ea typeface="Calibri"/>
                <a:cs typeface="Calibri"/>
                <a:sym typeface="Calibri"/>
              </a:rPr>
              <a:t>good accuracy</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models are black box models with no explanations.</a:t>
            </a:r>
            <a:endParaRPr sz="1800">
              <a:solidFill>
                <a:schemeClr val="dk1"/>
              </a:solidFill>
              <a:latin typeface="Calibri"/>
              <a:ea typeface="Calibri"/>
              <a:cs typeface="Calibri"/>
              <a:sym typeface="Calibri"/>
            </a:endParaRPr>
          </a:p>
        </p:txBody>
      </p:sp>
      <p:sp>
        <p:nvSpPr>
          <p:cNvPr id="2725" name="Google Shape;2725;p139"/>
          <p:cNvSpPr txBox="1"/>
          <p:nvPr/>
        </p:nvSpPr>
        <p:spPr>
          <a:xfrm>
            <a:off x="3384223" y="5681554"/>
            <a:ext cx="60143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have to choose between accuracy and interpretable model</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510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50" descr="http://www.mycomp.it/wp-content/uploads/immagine-content-curation.png"/>
          <p:cNvPicPr preferRelativeResize="0"/>
          <p:nvPr/>
        </p:nvPicPr>
        <p:blipFill rotWithShape="1">
          <a:blip r:embed="rId3">
            <a:alphaModFix/>
          </a:blip>
          <a:srcRect/>
          <a:stretch/>
        </p:blipFill>
        <p:spPr>
          <a:xfrm>
            <a:off x="3353129" y="3476956"/>
            <a:ext cx="5020985" cy="3275211"/>
          </a:xfrm>
          <a:prstGeom prst="rect">
            <a:avLst/>
          </a:prstGeom>
          <a:noFill/>
          <a:ln>
            <a:noFill/>
          </a:ln>
        </p:spPr>
      </p:pic>
      <p:sp>
        <p:nvSpPr>
          <p:cNvPr id="502" name="Google Shape;502;p5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03" name="Google Shape;503;p50"/>
          <p:cNvSpPr txBox="1"/>
          <p:nvPr/>
        </p:nvSpPr>
        <p:spPr>
          <a:xfrm>
            <a:off x="499719" y="584202"/>
            <a:ext cx="256192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800" b="1" i="0" u="none" strike="noStrike" cap="none">
                <a:solidFill>
                  <a:srgbClr val="1E4E79"/>
                </a:solidFill>
                <a:latin typeface="Arial"/>
                <a:ea typeface="Arial"/>
                <a:cs typeface="Arial"/>
                <a:sym typeface="Arial"/>
              </a:rPr>
              <a:t>What is Data?</a:t>
            </a:r>
            <a:endParaRPr/>
          </a:p>
        </p:txBody>
      </p:sp>
      <p:sp>
        <p:nvSpPr>
          <p:cNvPr id="504" name="Google Shape;504;p50"/>
          <p:cNvSpPr txBox="1">
            <a:spLocks noGrp="1"/>
          </p:cNvSpPr>
          <p:nvPr>
            <p:ph type="body" idx="1"/>
          </p:nvPr>
        </p:nvSpPr>
        <p:spPr>
          <a:xfrm>
            <a:off x="557499" y="1400580"/>
            <a:ext cx="10515600" cy="4351338"/>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Data are raw ingredients from which statistics are created.</a:t>
            </a:r>
            <a:endParaRPr/>
          </a:p>
          <a:p>
            <a:pPr marL="457200" marR="0" lvl="0" indent="-406400" algn="l" rtl="0">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Examples of data include a sequence of bits, a table of numbers, the characters on a page, the recording of sounds made by a person speaking, or a moon rock specimen.“</a:t>
            </a:r>
            <a:endParaRPr/>
          </a:p>
          <a:p>
            <a:pPr marL="457200" marR="0" lvl="0" indent="-228600" algn="l" rtl="0">
              <a:lnSpc>
                <a:spcPct val="90000"/>
              </a:lnSpc>
              <a:spcBef>
                <a:spcPts val="1000"/>
              </a:spcBef>
              <a:spcAft>
                <a:spcPts val="0"/>
              </a:spcAft>
              <a:buClr>
                <a:schemeClr val="dk1"/>
              </a:buClr>
              <a:buSzPts val="2800"/>
              <a:buFont typeface="Arial"/>
              <a:buNone/>
            </a:pPr>
            <a:endParaRPr sz="2000">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140"/>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Machine Learning models with explanations</a:t>
            </a:r>
            <a:endParaRPr sz="3200">
              <a:latin typeface="Montserrat"/>
              <a:ea typeface="Montserrat"/>
              <a:cs typeface="Montserrat"/>
              <a:sym typeface="Montserrat"/>
            </a:endParaRPr>
          </a:p>
        </p:txBody>
      </p:sp>
      <p:pic>
        <p:nvPicPr>
          <p:cNvPr id="2737" name="Google Shape;2737;p140" descr="Image result for bank loan"/>
          <p:cNvPicPr preferRelativeResize="0"/>
          <p:nvPr/>
        </p:nvPicPr>
        <p:blipFill rotWithShape="1">
          <a:blip r:embed="rId3">
            <a:alphaModFix/>
          </a:blip>
          <a:srcRect/>
          <a:stretch/>
        </p:blipFill>
        <p:spPr>
          <a:xfrm>
            <a:off x="3029552" y="2644959"/>
            <a:ext cx="3933718" cy="2270531"/>
          </a:xfrm>
          <a:prstGeom prst="rect">
            <a:avLst/>
          </a:prstGeom>
          <a:noFill/>
          <a:ln>
            <a:noFill/>
          </a:ln>
        </p:spPr>
      </p:pic>
      <p:pic>
        <p:nvPicPr>
          <p:cNvPr id="2738" name="Google Shape;2738;p140" descr="thumb image"/>
          <p:cNvPicPr preferRelativeResize="0"/>
          <p:nvPr/>
        </p:nvPicPr>
        <p:blipFill rotWithShape="1">
          <a:blip r:embed="rId4">
            <a:alphaModFix/>
          </a:blip>
          <a:srcRect/>
          <a:stretch/>
        </p:blipFill>
        <p:spPr>
          <a:xfrm>
            <a:off x="7570112" y="2263173"/>
            <a:ext cx="2066827" cy="3034102"/>
          </a:xfrm>
          <a:prstGeom prst="rect">
            <a:avLst/>
          </a:prstGeom>
          <a:noFill/>
          <a:ln>
            <a:noFill/>
          </a:ln>
        </p:spPr>
      </p:pic>
      <p:pic>
        <p:nvPicPr>
          <p:cNvPr id="2739" name="Google Shape;2739;p140" descr="Image result for man cartoon"/>
          <p:cNvPicPr preferRelativeResize="0"/>
          <p:nvPr/>
        </p:nvPicPr>
        <p:blipFill rotWithShape="1">
          <a:blip r:embed="rId5">
            <a:alphaModFix/>
          </a:blip>
          <a:srcRect b="11282"/>
          <a:stretch/>
        </p:blipFill>
        <p:spPr>
          <a:xfrm>
            <a:off x="383673" y="2423835"/>
            <a:ext cx="2438572" cy="2336519"/>
          </a:xfrm>
          <a:prstGeom prst="rect">
            <a:avLst/>
          </a:prstGeom>
          <a:noFill/>
          <a:ln>
            <a:noFill/>
          </a:ln>
        </p:spPr>
      </p:pic>
      <p:sp>
        <p:nvSpPr>
          <p:cNvPr id="2740" name="Google Shape;2740;p140"/>
          <p:cNvSpPr txBox="1"/>
          <p:nvPr/>
        </p:nvSpPr>
        <p:spPr>
          <a:xfrm>
            <a:off x="7274345" y="5588963"/>
            <a:ext cx="26583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model rejected the loan application due to poor credit score.</a:t>
            </a:r>
            <a:endParaRPr sz="1800">
              <a:solidFill>
                <a:schemeClr val="dk1"/>
              </a:solidFill>
              <a:latin typeface="Calibri"/>
              <a:ea typeface="Calibri"/>
              <a:cs typeface="Calibri"/>
              <a:sym typeface="Calibri"/>
            </a:endParaRPr>
          </a:p>
        </p:txBody>
      </p:sp>
      <p:pic>
        <p:nvPicPr>
          <p:cNvPr id="2741" name="Google Shape;2741;p140" descr="Image result for loan approval"/>
          <p:cNvPicPr preferRelativeResize="0"/>
          <p:nvPr/>
        </p:nvPicPr>
        <p:blipFill rotWithShape="1">
          <a:blip r:embed="rId6">
            <a:alphaModFix/>
          </a:blip>
          <a:srcRect/>
          <a:stretch/>
        </p:blipFill>
        <p:spPr>
          <a:xfrm>
            <a:off x="9655733" y="2244908"/>
            <a:ext cx="2055404" cy="1285562"/>
          </a:xfrm>
          <a:prstGeom prst="rect">
            <a:avLst/>
          </a:prstGeom>
          <a:noFill/>
          <a:ln>
            <a:noFill/>
          </a:ln>
        </p:spPr>
      </p:pic>
    </p:spTree>
    <p:extLst>
      <p:ext uri="{BB962C8B-B14F-4D97-AF65-F5344CB8AC3E}">
        <p14:creationId xmlns:p14="http://schemas.microsoft.com/office/powerpoint/2010/main" val="33136867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141"/>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SHAP Package</a:t>
            </a:r>
            <a:endParaRPr sz="3200">
              <a:latin typeface="Montserrat"/>
              <a:ea typeface="Montserrat"/>
              <a:cs typeface="Montserrat"/>
              <a:sym typeface="Montserrat"/>
            </a:endParaRPr>
          </a:p>
        </p:txBody>
      </p:sp>
      <p:sp>
        <p:nvSpPr>
          <p:cNvPr id="2753" name="Google Shape;2753;p141"/>
          <p:cNvSpPr txBox="1"/>
          <p:nvPr/>
        </p:nvSpPr>
        <p:spPr>
          <a:xfrm>
            <a:off x="1428382" y="3076046"/>
            <a:ext cx="8479190"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SHAP</a:t>
            </a:r>
            <a:r>
              <a:rPr lang="en-US" sz="1800">
                <a:solidFill>
                  <a:schemeClr val="dk1"/>
                </a:solidFill>
                <a:latin typeface="Calibri"/>
                <a:ea typeface="Calibri"/>
                <a:cs typeface="Calibri"/>
                <a:sym typeface="Calibri"/>
              </a:rPr>
              <a:t> (</a:t>
            </a:r>
            <a:r>
              <a:rPr lang="en-US" sz="1800">
                <a:solidFill>
                  <a:srgbClr val="FF0000"/>
                </a:solidFill>
                <a:latin typeface="Calibri"/>
                <a:ea typeface="Calibri"/>
                <a:cs typeface="Calibri"/>
                <a:sym typeface="Calibri"/>
              </a:rPr>
              <a:t>SH</a:t>
            </a:r>
            <a:r>
              <a:rPr lang="en-US" sz="1800">
                <a:solidFill>
                  <a:schemeClr val="dk1"/>
                </a:solidFill>
                <a:latin typeface="Calibri"/>
                <a:ea typeface="Calibri"/>
                <a:cs typeface="Calibri"/>
                <a:sym typeface="Calibri"/>
              </a:rPr>
              <a:t>apley </a:t>
            </a:r>
            <a:r>
              <a:rPr lang="en-US" sz="1800">
                <a:solidFill>
                  <a:srgbClr val="FF0000"/>
                </a:solidFill>
                <a:latin typeface="Calibri"/>
                <a:ea typeface="Calibri"/>
                <a:cs typeface="Calibri"/>
                <a:sym typeface="Calibri"/>
              </a:rPr>
              <a:t>A</a:t>
            </a:r>
            <a:r>
              <a:rPr lang="en-US" sz="1800">
                <a:solidFill>
                  <a:schemeClr val="dk1"/>
                </a:solidFill>
                <a:latin typeface="Calibri"/>
                <a:ea typeface="Calibri"/>
                <a:cs typeface="Calibri"/>
                <a:sym typeface="Calibri"/>
              </a:rPr>
              <a:t>dditive ex</a:t>
            </a:r>
            <a:r>
              <a:rPr lang="en-US" sz="1800">
                <a:solidFill>
                  <a:srgbClr val="FF0000"/>
                </a:solidFill>
                <a:latin typeface="Calibri"/>
                <a:ea typeface="Calibri"/>
                <a:cs typeface="Calibri"/>
                <a:sym typeface="Calibri"/>
              </a:rPr>
              <a:t>P</a:t>
            </a:r>
            <a:r>
              <a:rPr lang="en-US" sz="1800">
                <a:solidFill>
                  <a:schemeClr val="dk1"/>
                </a:solidFill>
                <a:latin typeface="Calibri"/>
                <a:ea typeface="Calibri"/>
                <a:cs typeface="Calibri"/>
                <a:sym typeface="Calibri"/>
              </a:rPr>
              <a:t>lanations) is a unified approach to explain the output of machine learning models.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beaks down a prediction to show the impact of each variable.</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65405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142"/>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Shapley Values</a:t>
            </a:r>
            <a:endParaRPr sz="3200">
              <a:latin typeface="Montserrat"/>
              <a:ea typeface="Montserrat"/>
              <a:cs typeface="Montserrat"/>
              <a:sym typeface="Montserrat"/>
            </a:endParaRPr>
          </a:p>
        </p:txBody>
      </p:sp>
      <p:sp>
        <p:nvSpPr>
          <p:cNvPr id="2765" name="Google Shape;2765;p142"/>
          <p:cNvSpPr txBox="1"/>
          <p:nvPr/>
        </p:nvSpPr>
        <p:spPr>
          <a:xfrm>
            <a:off x="922945" y="4415390"/>
            <a:ext cx="9280733"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Shapley Values or Shap values is a technique used in game theory to determine how much each player in a collaborative game has a contribution to its success.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our case Shap values are used to measure how much each feature in the model contributes to the prediction.</a:t>
            </a:r>
            <a:endParaRPr sz="1800">
              <a:solidFill>
                <a:schemeClr val="dk1"/>
              </a:solidFill>
              <a:latin typeface="Calibri"/>
              <a:ea typeface="Calibri"/>
              <a:cs typeface="Calibri"/>
              <a:sym typeface="Calibri"/>
            </a:endParaRPr>
          </a:p>
        </p:txBody>
      </p:sp>
      <p:pic>
        <p:nvPicPr>
          <p:cNvPr id="2766" name="Google Shape;2766;p142" descr="Image result for game theory"/>
          <p:cNvPicPr preferRelativeResize="0"/>
          <p:nvPr/>
        </p:nvPicPr>
        <p:blipFill rotWithShape="1">
          <a:blip r:embed="rId3">
            <a:alphaModFix/>
          </a:blip>
          <a:srcRect/>
          <a:stretch/>
        </p:blipFill>
        <p:spPr>
          <a:xfrm>
            <a:off x="3712002" y="1422693"/>
            <a:ext cx="4462499" cy="2515734"/>
          </a:xfrm>
          <a:prstGeom prst="rect">
            <a:avLst/>
          </a:prstGeom>
          <a:noFill/>
          <a:ln>
            <a:noFill/>
          </a:ln>
        </p:spPr>
      </p:pic>
    </p:spTree>
    <p:extLst>
      <p:ext uri="{BB962C8B-B14F-4D97-AF65-F5344CB8AC3E}">
        <p14:creationId xmlns:p14="http://schemas.microsoft.com/office/powerpoint/2010/main" val="29448805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143"/>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How do SHAP works?</a:t>
            </a:r>
            <a:endParaRPr sz="3200">
              <a:latin typeface="Montserrat"/>
              <a:ea typeface="Montserrat"/>
              <a:cs typeface="Montserrat"/>
              <a:sym typeface="Montserrat"/>
            </a:endParaRPr>
          </a:p>
        </p:txBody>
      </p:sp>
      <p:sp>
        <p:nvSpPr>
          <p:cNvPr id="2778" name="Google Shape;2778;p143"/>
          <p:cNvSpPr txBox="1"/>
          <p:nvPr/>
        </p:nvSpPr>
        <p:spPr>
          <a:xfrm>
            <a:off x="700755" y="1509820"/>
            <a:ext cx="110069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basic idea is to </a:t>
            </a:r>
            <a:r>
              <a:rPr lang="en-US" sz="1800">
                <a:solidFill>
                  <a:srgbClr val="FF0000"/>
                </a:solidFill>
                <a:latin typeface="Calibri"/>
                <a:ea typeface="Calibri"/>
                <a:cs typeface="Calibri"/>
                <a:sym typeface="Calibri"/>
              </a:rPr>
              <a:t>train a much simpler and interpretable model</a:t>
            </a:r>
            <a:r>
              <a:rPr lang="en-US" sz="1800">
                <a:solidFill>
                  <a:schemeClr val="dk1"/>
                </a:solidFill>
                <a:latin typeface="Calibri"/>
                <a:ea typeface="Calibri"/>
                <a:cs typeface="Calibri"/>
                <a:sym typeface="Calibri"/>
              </a:rPr>
              <a:t>(i.e. a linear model or decision tree) on top of the originally trained model so that it approximates the original predictions.</a:t>
            </a:r>
            <a:endParaRPr sz="1800">
              <a:solidFill>
                <a:schemeClr val="dk1"/>
              </a:solidFill>
              <a:latin typeface="Calibri"/>
              <a:ea typeface="Calibri"/>
              <a:cs typeface="Calibri"/>
              <a:sym typeface="Calibri"/>
            </a:endParaRPr>
          </a:p>
        </p:txBody>
      </p:sp>
      <p:sp>
        <p:nvSpPr>
          <p:cNvPr id="2779" name="Google Shape;2779;p143"/>
          <p:cNvSpPr txBox="1"/>
          <p:nvPr/>
        </p:nvSpPr>
        <p:spPr>
          <a:xfrm>
            <a:off x="839951" y="5486400"/>
            <a:ext cx="100662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These predictions can now be </a:t>
            </a:r>
            <a:r>
              <a:rPr lang="en-US" sz="1800">
                <a:solidFill>
                  <a:srgbClr val="FF0000"/>
                </a:solidFill>
                <a:latin typeface="Calibri"/>
                <a:ea typeface="Calibri"/>
                <a:cs typeface="Calibri"/>
                <a:sym typeface="Calibri"/>
              </a:rPr>
              <a:t>explained</a:t>
            </a:r>
            <a:r>
              <a:rPr lang="en-US" sz="1800">
                <a:solidFill>
                  <a:schemeClr val="dk1"/>
                </a:solidFill>
                <a:latin typeface="Calibri"/>
                <a:ea typeface="Calibri"/>
                <a:cs typeface="Calibri"/>
                <a:sym typeface="Calibri"/>
              </a:rPr>
              <a:t> by the simpler model.</a:t>
            </a:r>
            <a:endParaRPr sz="1800">
              <a:solidFill>
                <a:schemeClr val="dk1"/>
              </a:solidFill>
              <a:latin typeface="Calibri"/>
              <a:ea typeface="Calibri"/>
              <a:cs typeface="Calibri"/>
              <a:sym typeface="Calibri"/>
            </a:endParaRPr>
          </a:p>
        </p:txBody>
      </p:sp>
      <p:pic>
        <p:nvPicPr>
          <p:cNvPr id="2780" name="Google Shape;2780;p143" descr="Image result for decision tree"/>
          <p:cNvPicPr preferRelativeResize="0"/>
          <p:nvPr/>
        </p:nvPicPr>
        <p:blipFill rotWithShape="1">
          <a:blip r:embed="rId3">
            <a:alphaModFix/>
          </a:blip>
          <a:srcRect/>
          <a:stretch/>
        </p:blipFill>
        <p:spPr>
          <a:xfrm>
            <a:off x="6676017" y="2556202"/>
            <a:ext cx="3905250" cy="2438400"/>
          </a:xfrm>
          <a:prstGeom prst="rect">
            <a:avLst/>
          </a:prstGeom>
          <a:noFill/>
          <a:ln>
            <a:noFill/>
          </a:ln>
        </p:spPr>
      </p:pic>
      <p:pic>
        <p:nvPicPr>
          <p:cNvPr id="2781" name="Google Shape;2781;p143" descr="Image result for linear regression"/>
          <p:cNvPicPr preferRelativeResize="0"/>
          <p:nvPr/>
        </p:nvPicPr>
        <p:blipFill rotWithShape="1">
          <a:blip r:embed="rId4">
            <a:alphaModFix/>
          </a:blip>
          <a:srcRect/>
          <a:stretch/>
        </p:blipFill>
        <p:spPr>
          <a:xfrm>
            <a:off x="1464828" y="2590061"/>
            <a:ext cx="3982362" cy="2462428"/>
          </a:xfrm>
          <a:prstGeom prst="rect">
            <a:avLst/>
          </a:prstGeom>
          <a:noFill/>
          <a:ln>
            <a:noFill/>
          </a:ln>
        </p:spPr>
      </p:pic>
    </p:spTree>
    <p:extLst>
      <p:ext uri="{BB962C8B-B14F-4D97-AF65-F5344CB8AC3E}">
        <p14:creationId xmlns:p14="http://schemas.microsoft.com/office/powerpoint/2010/main" val="2680336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144"/>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Prediction Explainer</a:t>
            </a:r>
            <a:endParaRPr sz="3200">
              <a:latin typeface="Montserrat"/>
              <a:ea typeface="Montserrat"/>
              <a:cs typeface="Montserrat"/>
              <a:sym typeface="Montserrat"/>
            </a:endParaRPr>
          </a:p>
        </p:txBody>
      </p:sp>
      <p:sp>
        <p:nvSpPr>
          <p:cNvPr id="2793" name="Google Shape;2793;p144"/>
          <p:cNvSpPr txBox="1"/>
          <p:nvPr/>
        </p:nvSpPr>
        <p:spPr>
          <a:xfrm>
            <a:off x="557644" y="1341690"/>
            <a:ext cx="10261332" cy="92333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Shap is used to explain individual predictions and the impact of each feature on the predictions.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this example looking at a model trained on </a:t>
            </a:r>
            <a:r>
              <a:rPr lang="en-US" sz="1800">
                <a:solidFill>
                  <a:srgbClr val="FF0000"/>
                </a:solidFill>
                <a:latin typeface="Calibri"/>
                <a:ea typeface="Calibri"/>
                <a:cs typeface="Calibri"/>
                <a:sym typeface="Calibri"/>
              </a:rPr>
              <a:t>Pima Indian Dataset </a:t>
            </a:r>
            <a:r>
              <a:rPr lang="en-US" sz="1800">
                <a:solidFill>
                  <a:schemeClr val="dk1"/>
                </a:solidFill>
                <a:latin typeface="Calibri"/>
                <a:ea typeface="Calibri"/>
                <a:cs typeface="Calibri"/>
                <a:sym typeface="Calibri"/>
              </a:rPr>
              <a:t>and we check if a person is at a risk of diabetes or not.</a:t>
            </a:r>
            <a:endParaRPr sz="1800">
              <a:solidFill>
                <a:schemeClr val="dk1"/>
              </a:solidFill>
              <a:latin typeface="Calibri"/>
              <a:ea typeface="Calibri"/>
              <a:cs typeface="Calibri"/>
              <a:sym typeface="Calibri"/>
            </a:endParaRPr>
          </a:p>
        </p:txBody>
      </p:sp>
      <p:sp>
        <p:nvSpPr>
          <p:cNvPr id="2794" name="Google Shape;2794;p144"/>
          <p:cNvSpPr txBox="1"/>
          <p:nvPr/>
        </p:nvSpPr>
        <p:spPr>
          <a:xfrm>
            <a:off x="1040115" y="5149198"/>
            <a:ext cx="3098252"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probability is increased due to </a:t>
            </a:r>
            <a:r>
              <a:rPr lang="en-US" sz="1800">
                <a:solidFill>
                  <a:srgbClr val="FF0000"/>
                </a:solidFill>
                <a:latin typeface="Calibri"/>
                <a:ea typeface="Calibri"/>
                <a:cs typeface="Calibri"/>
                <a:sym typeface="Calibri"/>
              </a:rPr>
              <a:t>Skin Thickness = 27 </a:t>
            </a:r>
            <a:r>
              <a:rPr lang="en-US" sz="1800">
                <a:solidFill>
                  <a:schemeClr val="dk1"/>
                </a:solidFill>
                <a:latin typeface="Calibri"/>
                <a:ea typeface="Calibri"/>
                <a:cs typeface="Calibri"/>
                <a:sym typeface="Calibri"/>
              </a:rPr>
              <a:t>and </a:t>
            </a:r>
            <a:r>
              <a:rPr lang="en-US" sz="1800">
                <a:solidFill>
                  <a:srgbClr val="FF0000"/>
                </a:solidFill>
                <a:latin typeface="Calibri"/>
                <a:ea typeface="Calibri"/>
                <a:cs typeface="Calibri"/>
                <a:sym typeface="Calibri"/>
              </a:rPr>
              <a:t>Pregnancies = 6</a:t>
            </a:r>
            <a:endParaRPr/>
          </a:p>
        </p:txBody>
      </p:sp>
      <p:sp>
        <p:nvSpPr>
          <p:cNvPr id="2795" name="Google Shape;2795;p144"/>
          <p:cNvSpPr/>
          <p:nvPr/>
        </p:nvSpPr>
        <p:spPr>
          <a:xfrm>
            <a:off x="557644" y="2858031"/>
            <a:ext cx="998152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predict that there is a </a:t>
            </a:r>
            <a:r>
              <a:rPr lang="en-US" sz="1800">
                <a:solidFill>
                  <a:schemeClr val="accent1"/>
                </a:solidFill>
                <a:latin typeface="Calibri"/>
                <a:ea typeface="Calibri"/>
                <a:cs typeface="Calibri"/>
                <a:sym typeface="Calibri"/>
              </a:rPr>
              <a:t>0.2% chance</a:t>
            </a:r>
            <a:r>
              <a:rPr lang="en-US" sz="1800">
                <a:solidFill>
                  <a:schemeClr val="dk1"/>
                </a:solidFill>
                <a:latin typeface="Calibri"/>
                <a:ea typeface="Calibri"/>
                <a:cs typeface="Calibri"/>
                <a:sym typeface="Calibri"/>
              </a:rPr>
              <a:t> to be diabetic compared to </a:t>
            </a:r>
            <a:r>
              <a:rPr lang="en-US" sz="1800">
                <a:solidFill>
                  <a:srgbClr val="FF0000"/>
                </a:solidFill>
                <a:latin typeface="Calibri"/>
                <a:ea typeface="Calibri"/>
                <a:cs typeface="Calibri"/>
                <a:sym typeface="Calibri"/>
              </a:rPr>
              <a:t>base probability of 0.34%</a:t>
            </a:r>
            <a:endParaRPr sz="1800">
              <a:solidFill>
                <a:srgbClr val="FF0000"/>
              </a:solidFill>
              <a:latin typeface="Calibri"/>
              <a:ea typeface="Calibri"/>
              <a:cs typeface="Calibri"/>
              <a:sym typeface="Calibri"/>
            </a:endParaRPr>
          </a:p>
        </p:txBody>
      </p:sp>
      <p:sp>
        <p:nvSpPr>
          <p:cNvPr id="2796" name="Google Shape;2796;p144"/>
          <p:cNvSpPr/>
          <p:nvPr/>
        </p:nvSpPr>
        <p:spPr>
          <a:xfrm>
            <a:off x="5314186" y="4971106"/>
            <a:ext cx="2573517"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probability is low because </a:t>
            </a:r>
            <a:r>
              <a:rPr lang="en-US" sz="1800">
                <a:solidFill>
                  <a:srgbClr val="0070C0"/>
                </a:solidFill>
                <a:latin typeface="Calibri"/>
                <a:ea typeface="Calibri"/>
                <a:cs typeface="Calibri"/>
                <a:sym typeface="Calibri"/>
              </a:rPr>
              <a:t>BMI = 25 and Glucose = 109 </a:t>
            </a:r>
            <a:r>
              <a:rPr lang="en-US" sz="1800">
                <a:solidFill>
                  <a:schemeClr val="dk1"/>
                </a:solidFill>
                <a:latin typeface="Calibri"/>
                <a:ea typeface="Calibri"/>
                <a:cs typeface="Calibri"/>
                <a:sym typeface="Calibri"/>
              </a:rPr>
              <a:t>which are normal levels in healthy person</a:t>
            </a:r>
            <a:endParaRPr sz="1800">
              <a:solidFill>
                <a:schemeClr val="dk1"/>
              </a:solidFill>
              <a:latin typeface="Calibri"/>
              <a:ea typeface="Calibri"/>
              <a:cs typeface="Calibri"/>
              <a:sym typeface="Calibri"/>
            </a:endParaRPr>
          </a:p>
        </p:txBody>
      </p:sp>
      <p:pic>
        <p:nvPicPr>
          <p:cNvPr id="2797" name="Google Shape;2797;p144"/>
          <p:cNvPicPr preferRelativeResize="0"/>
          <p:nvPr/>
        </p:nvPicPr>
        <p:blipFill rotWithShape="1">
          <a:blip r:embed="rId3">
            <a:alphaModFix/>
          </a:blip>
          <a:srcRect/>
          <a:stretch/>
        </p:blipFill>
        <p:spPr>
          <a:xfrm>
            <a:off x="104775" y="3492667"/>
            <a:ext cx="11982450" cy="1466850"/>
          </a:xfrm>
          <a:prstGeom prst="rect">
            <a:avLst/>
          </a:prstGeom>
          <a:noFill/>
          <a:ln>
            <a:noFill/>
          </a:ln>
        </p:spPr>
      </p:pic>
      <p:cxnSp>
        <p:nvCxnSpPr>
          <p:cNvPr id="2798" name="Google Shape;2798;p144"/>
          <p:cNvCxnSpPr/>
          <p:nvPr/>
        </p:nvCxnSpPr>
        <p:spPr>
          <a:xfrm>
            <a:off x="3157979" y="3227363"/>
            <a:ext cx="518475" cy="694188"/>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99" name="Google Shape;2799;p144"/>
          <p:cNvCxnSpPr/>
          <p:nvPr/>
        </p:nvCxnSpPr>
        <p:spPr>
          <a:xfrm flipH="1">
            <a:off x="5943252" y="3227363"/>
            <a:ext cx="1315387" cy="826163"/>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2858129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145"/>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Dependence Plot</a:t>
            </a:r>
            <a:endParaRPr sz="3200">
              <a:latin typeface="Montserrat"/>
              <a:ea typeface="Montserrat"/>
              <a:cs typeface="Montserrat"/>
              <a:sym typeface="Montserrat"/>
            </a:endParaRPr>
          </a:p>
        </p:txBody>
      </p:sp>
      <p:pic>
        <p:nvPicPr>
          <p:cNvPr id="2811" name="Google Shape;2811;p145"/>
          <p:cNvPicPr preferRelativeResize="0"/>
          <p:nvPr/>
        </p:nvPicPr>
        <p:blipFill rotWithShape="1">
          <a:blip r:embed="rId3">
            <a:alphaModFix/>
          </a:blip>
          <a:srcRect/>
          <a:stretch/>
        </p:blipFill>
        <p:spPr>
          <a:xfrm>
            <a:off x="300429" y="2244908"/>
            <a:ext cx="6029325" cy="3829050"/>
          </a:xfrm>
          <a:prstGeom prst="rect">
            <a:avLst/>
          </a:prstGeom>
          <a:noFill/>
          <a:ln>
            <a:noFill/>
          </a:ln>
        </p:spPr>
      </p:pic>
      <p:sp>
        <p:nvSpPr>
          <p:cNvPr id="2812" name="Google Shape;2812;p145"/>
          <p:cNvSpPr txBox="1"/>
          <p:nvPr/>
        </p:nvSpPr>
        <p:spPr>
          <a:xfrm>
            <a:off x="6518291" y="1668544"/>
            <a:ext cx="490699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tells us how Glucose and Insulin are dependent on one another in terms of their impact on the model.</a:t>
            </a:r>
            <a:endParaRPr sz="1800">
              <a:solidFill>
                <a:schemeClr val="dk1"/>
              </a:solidFill>
              <a:latin typeface="Calibri"/>
              <a:ea typeface="Calibri"/>
              <a:cs typeface="Calibri"/>
              <a:sym typeface="Calibri"/>
            </a:endParaRPr>
          </a:p>
        </p:txBody>
      </p:sp>
      <p:sp>
        <p:nvSpPr>
          <p:cNvPr id="2813" name="Google Shape;2813;p145"/>
          <p:cNvSpPr txBox="1"/>
          <p:nvPr/>
        </p:nvSpPr>
        <p:spPr>
          <a:xfrm>
            <a:off x="6664751" y="3063711"/>
            <a:ext cx="4440024" cy="2585323"/>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is linearly correlated with diabetes.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below 125, Shap values are negative and probability of diabetic decreases.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Red and blue points are not separable and hence glucose cannot alone explain the probability of diabetes. We need to look at other features as well.</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03667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146"/>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Summary Plot</a:t>
            </a:r>
            <a:endParaRPr sz="3200">
              <a:latin typeface="Montserrat"/>
              <a:ea typeface="Montserrat"/>
              <a:cs typeface="Montserrat"/>
              <a:sym typeface="Montserrat"/>
            </a:endParaRPr>
          </a:p>
        </p:txBody>
      </p:sp>
      <p:pic>
        <p:nvPicPr>
          <p:cNvPr id="2825" name="Google Shape;2825;p146"/>
          <p:cNvPicPr preferRelativeResize="0"/>
          <p:nvPr/>
        </p:nvPicPr>
        <p:blipFill rotWithShape="1">
          <a:blip r:embed="rId3">
            <a:alphaModFix/>
          </a:blip>
          <a:srcRect/>
          <a:stretch/>
        </p:blipFill>
        <p:spPr>
          <a:xfrm>
            <a:off x="324049" y="1975751"/>
            <a:ext cx="7772400" cy="3876675"/>
          </a:xfrm>
          <a:prstGeom prst="rect">
            <a:avLst/>
          </a:prstGeom>
          <a:noFill/>
          <a:ln>
            <a:noFill/>
          </a:ln>
        </p:spPr>
      </p:pic>
      <p:sp>
        <p:nvSpPr>
          <p:cNvPr id="2826" name="Google Shape;2826;p146"/>
          <p:cNvSpPr txBox="1"/>
          <p:nvPr/>
        </p:nvSpPr>
        <p:spPr>
          <a:xfrm>
            <a:off x="8248454" y="2652597"/>
            <a:ext cx="3516198" cy="175432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BMI are important factors for diabetes.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High Glucose, BMI have a positive relation with increase in chances of diabetic.</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831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51"/>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11" name="Google Shape;511;p51"/>
          <p:cNvSpPr txBox="1"/>
          <p:nvPr/>
        </p:nvSpPr>
        <p:spPr>
          <a:xfrm>
            <a:off x="470691" y="685800"/>
            <a:ext cx="365677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E4E79"/>
                </a:solidFill>
                <a:latin typeface="Arial"/>
                <a:ea typeface="Arial"/>
                <a:cs typeface="Arial"/>
                <a:sym typeface="Arial"/>
              </a:rPr>
              <a:t>What is Data: Examples</a:t>
            </a:r>
            <a:endParaRPr sz="2400" b="1" i="0" u="none" strike="noStrike" cap="none">
              <a:solidFill>
                <a:srgbClr val="1E4E79"/>
              </a:solidFill>
              <a:latin typeface="Arial"/>
              <a:ea typeface="Arial"/>
              <a:cs typeface="Arial"/>
              <a:sym typeface="Arial"/>
            </a:endParaRPr>
          </a:p>
        </p:txBody>
      </p:sp>
      <p:pic>
        <p:nvPicPr>
          <p:cNvPr id="512" name="Google Shape;512;p51"/>
          <p:cNvPicPr preferRelativeResize="0"/>
          <p:nvPr/>
        </p:nvPicPr>
        <p:blipFill rotWithShape="1">
          <a:blip r:embed="rId3">
            <a:alphaModFix/>
          </a:blip>
          <a:srcRect/>
          <a:stretch/>
        </p:blipFill>
        <p:spPr>
          <a:xfrm>
            <a:off x="3347096" y="4053808"/>
            <a:ext cx="1928800" cy="1873692"/>
          </a:xfrm>
          <a:prstGeom prst="rect">
            <a:avLst/>
          </a:prstGeom>
          <a:noFill/>
          <a:ln>
            <a:noFill/>
          </a:ln>
        </p:spPr>
      </p:pic>
      <p:pic>
        <p:nvPicPr>
          <p:cNvPr id="513" name="Google Shape;513;p51"/>
          <p:cNvPicPr preferRelativeResize="0"/>
          <p:nvPr/>
        </p:nvPicPr>
        <p:blipFill rotWithShape="1">
          <a:blip r:embed="rId4">
            <a:alphaModFix/>
          </a:blip>
          <a:srcRect/>
          <a:stretch/>
        </p:blipFill>
        <p:spPr>
          <a:xfrm>
            <a:off x="8946526" y="1817441"/>
            <a:ext cx="1830188" cy="1777898"/>
          </a:xfrm>
          <a:prstGeom prst="rect">
            <a:avLst/>
          </a:prstGeom>
          <a:noFill/>
          <a:ln>
            <a:noFill/>
          </a:ln>
        </p:spPr>
      </p:pic>
      <p:pic>
        <p:nvPicPr>
          <p:cNvPr id="514" name="Google Shape;514;p51"/>
          <p:cNvPicPr preferRelativeResize="0"/>
          <p:nvPr/>
        </p:nvPicPr>
        <p:blipFill rotWithShape="1">
          <a:blip r:embed="rId5">
            <a:alphaModFix/>
          </a:blip>
          <a:srcRect/>
          <a:stretch/>
        </p:blipFill>
        <p:spPr>
          <a:xfrm>
            <a:off x="1212299" y="1721647"/>
            <a:ext cx="1928800" cy="1873692"/>
          </a:xfrm>
          <a:prstGeom prst="rect">
            <a:avLst/>
          </a:prstGeom>
          <a:noFill/>
          <a:ln>
            <a:noFill/>
          </a:ln>
        </p:spPr>
      </p:pic>
      <p:pic>
        <p:nvPicPr>
          <p:cNvPr id="515" name="Google Shape;515;p51"/>
          <p:cNvPicPr preferRelativeResize="0"/>
          <p:nvPr/>
        </p:nvPicPr>
        <p:blipFill rotWithShape="1">
          <a:blip r:embed="rId6">
            <a:alphaModFix/>
          </a:blip>
          <a:srcRect/>
          <a:stretch/>
        </p:blipFill>
        <p:spPr>
          <a:xfrm>
            <a:off x="5079413" y="1817441"/>
            <a:ext cx="1928800" cy="1873692"/>
          </a:xfrm>
          <a:prstGeom prst="rect">
            <a:avLst/>
          </a:prstGeom>
          <a:noFill/>
          <a:ln>
            <a:noFill/>
          </a:ln>
        </p:spPr>
      </p:pic>
      <p:pic>
        <p:nvPicPr>
          <p:cNvPr id="516" name="Google Shape;516;p51"/>
          <p:cNvPicPr preferRelativeResize="0"/>
          <p:nvPr/>
        </p:nvPicPr>
        <p:blipFill rotWithShape="1">
          <a:blip r:embed="rId7">
            <a:alphaModFix/>
          </a:blip>
          <a:srcRect/>
          <a:stretch/>
        </p:blipFill>
        <p:spPr>
          <a:xfrm>
            <a:off x="7106258" y="4298814"/>
            <a:ext cx="1676588" cy="1628686"/>
          </a:xfrm>
          <a:prstGeom prst="rect">
            <a:avLst/>
          </a:prstGeom>
          <a:noFill/>
          <a:ln>
            <a:noFill/>
          </a:ln>
        </p:spPr>
      </p:pic>
      <p:sp>
        <p:nvSpPr>
          <p:cNvPr id="517" name="Google Shape;517;p51"/>
          <p:cNvSpPr txBox="1"/>
          <p:nvPr/>
        </p:nvSpPr>
        <p:spPr>
          <a:xfrm>
            <a:off x="330097"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Sequence of bits</a:t>
            </a:r>
            <a:endParaRPr/>
          </a:p>
        </p:txBody>
      </p:sp>
      <p:sp>
        <p:nvSpPr>
          <p:cNvPr id="518" name="Google Shape;518;p51"/>
          <p:cNvSpPr txBox="1"/>
          <p:nvPr/>
        </p:nvSpPr>
        <p:spPr>
          <a:xfrm>
            <a:off x="4214517"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Table of Numbers</a:t>
            </a:r>
            <a:endParaRPr sz="2000" b="0" i="0" u="none" strike="noStrike" cap="none">
              <a:solidFill>
                <a:srgbClr val="000000"/>
              </a:solidFill>
              <a:latin typeface="Source Sans Pro"/>
              <a:ea typeface="Source Sans Pro"/>
              <a:cs typeface="Source Sans Pro"/>
              <a:sym typeface="Source Sans Pro"/>
            </a:endParaRPr>
          </a:p>
        </p:txBody>
      </p:sp>
      <p:sp>
        <p:nvSpPr>
          <p:cNvPr id="519" name="Google Shape;519;p51"/>
          <p:cNvSpPr txBox="1"/>
          <p:nvPr/>
        </p:nvSpPr>
        <p:spPr>
          <a:xfrm>
            <a:off x="7914721"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Characters on a page</a:t>
            </a:r>
            <a:endParaRPr sz="2000" b="0" i="0" u="none" strike="noStrike" cap="none">
              <a:solidFill>
                <a:srgbClr val="000000"/>
              </a:solidFill>
              <a:latin typeface="Source Sans Pro"/>
              <a:ea typeface="Source Sans Pro"/>
              <a:cs typeface="Source Sans Pro"/>
              <a:sym typeface="Source Sans Pro"/>
            </a:endParaRPr>
          </a:p>
        </p:txBody>
      </p:sp>
      <p:sp>
        <p:nvSpPr>
          <p:cNvPr id="520" name="Google Shape;520;p51"/>
          <p:cNvSpPr txBox="1"/>
          <p:nvPr/>
        </p:nvSpPr>
        <p:spPr>
          <a:xfrm>
            <a:off x="2915066" y="5846294"/>
            <a:ext cx="293709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Recording of sounds</a:t>
            </a:r>
            <a:endParaRPr/>
          </a:p>
        </p:txBody>
      </p:sp>
      <p:sp>
        <p:nvSpPr>
          <p:cNvPr id="521" name="Google Shape;521;p51"/>
          <p:cNvSpPr txBox="1"/>
          <p:nvPr/>
        </p:nvSpPr>
        <p:spPr>
          <a:xfrm>
            <a:off x="6390815" y="5846294"/>
            <a:ext cx="293709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Moon rock specimen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28" name="Google Shape;528;p52"/>
          <p:cNvSpPr txBox="1"/>
          <p:nvPr/>
        </p:nvSpPr>
        <p:spPr>
          <a:xfrm>
            <a:off x="470691" y="453571"/>
            <a:ext cx="307154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Types of Data</a:t>
            </a:r>
            <a:endParaRPr/>
          </a:p>
        </p:txBody>
      </p:sp>
      <p:sp>
        <p:nvSpPr>
          <p:cNvPr id="529" name="Google Shape;529;p52"/>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Arial"/>
              <a:buNone/>
            </a:pPr>
            <a:r>
              <a:rPr lang="en-IN"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sp>
        <p:nvSpPr>
          <p:cNvPr id="530" name="Google Shape;530;p52"/>
          <p:cNvSpPr txBox="1"/>
          <p:nvPr/>
        </p:nvSpPr>
        <p:spPr>
          <a:xfrm>
            <a:off x="4572278" y="4584529"/>
            <a:ext cx="294641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Unstructured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1" name="Google Shape;531;p52"/>
          <p:cNvSpPr txBox="1"/>
          <p:nvPr/>
        </p:nvSpPr>
        <p:spPr>
          <a:xfrm>
            <a:off x="7102493" y="4595319"/>
            <a:ext cx="285810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Graph</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2" name="Google Shape;532;p52"/>
          <p:cNvSpPr txBox="1"/>
          <p:nvPr/>
        </p:nvSpPr>
        <p:spPr>
          <a:xfrm>
            <a:off x="-9332" y="4595319"/>
            <a:ext cx="270011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3" name="Google Shape;533;p52"/>
          <p:cNvSpPr txBox="1"/>
          <p:nvPr/>
        </p:nvSpPr>
        <p:spPr>
          <a:xfrm>
            <a:off x="2442223" y="4595319"/>
            <a:ext cx="250053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Semi-structured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4" name="Google Shape;534;p52"/>
          <p:cNvSpPr txBox="1"/>
          <p:nvPr/>
        </p:nvSpPr>
        <p:spPr>
          <a:xfrm>
            <a:off x="9452958" y="4564133"/>
            <a:ext cx="285810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Streaming</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pic>
        <p:nvPicPr>
          <p:cNvPr id="535" name="Google Shape;535;p52"/>
          <p:cNvPicPr preferRelativeResize="0"/>
          <p:nvPr/>
        </p:nvPicPr>
        <p:blipFill rotWithShape="1">
          <a:blip r:embed="rId3">
            <a:alphaModFix/>
          </a:blip>
          <a:srcRect/>
          <a:stretch/>
        </p:blipFill>
        <p:spPr>
          <a:xfrm>
            <a:off x="4942753" y="2933553"/>
            <a:ext cx="2094490" cy="1419377"/>
          </a:xfrm>
          <a:prstGeom prst="rect">
            <a:avLst/>
          </a:prstGeom>
          <a:noFill/>
          <a:ln>
            <a:noFill/>
          </a:ln>
          <a:effectLst>
            <a:outerShdw blurRad="292100" dist="139700" dir="2700000" algn="tl" rotWithShape="0">
              <a:srgbClr val="333333">
                <a:alpha val="64705"/>
              </a:srgbClr>
            </a:outerShdw>
          </a:effectLst>
        </p:spPr>
      </p:pic>
      <p:pic>
        <p:nvPicPr>
          <p:cNvPr id="536" name="Google Shape;536;p52"/>
          <p:cNvPicPr preferRelativeResize="0"/>
          <p:nvPr/>
        </p:nvPicPr>
        <p:blipFill rotWithShape="1">
          <a:blip r:embed="rId4">
            <a:alphaModFix/>
          </a:blip>
          <a:srcRect/>
          <a:stretch/>
        </p:blipFill>
        <p:spPr>
          <a:xfrm>
            <a:off x="7518688" y="3018729"/>
            <a:ext cx="1921063" cy="1238185"/>
          </a:xfrm>
          <a:prstGeom prst="rect">
            <a:avLst/>
          </a:prstGeom>
          <a:noFill/>
          <a:ln>
            <a:noFill/>
          </a:ln>
          <a:effectLst>
            <a:outerShdw blurRad="292100" dist="139700" dir="2700000" algn="tl" rotWithShape="0">
              <a:srgbClr val="333333">
                <a:alpha val="64705"/>
              </a:srgbClr>
            </a:outerShdw>
          </a:effectLst>
        </p:spPr>
      </p:pic>
      <p:pic>
        <p:nvPicPr>
          <p:cNvPr id="537" name="Google Shape;537;p52"/>
          <p:cNvPicPr preferRelativeResize="0"/>
          <p:nvPr/>
        </p:nvPicPr>
        <p:blipFill rotWithShape="1">
          <a:blip r:embed="rId5">
            <a:alphaModFix/>
          </a:blip>
          <a:srcRect/>
          <a:stretch/>
        </p:blipFill>
        <p:spPr>
          <a:xfrm>
            <a:off x="10073641" y="2956561"/>
            <a:ext cx="1767840" cy="1330372"/>
          </a:xfrm>
          <a:prstGeom prst="rect">
            <a:avLst/>
          </a:prstGeom>
          <a:noFill/>
          <a:ln>
            <a:noFill/>
          </a:ln>
          <a:effectLst>
            <a:outerShdw blurRad="292100" dist="139700" dir="2700000" algn="tl" rotWithShape="0">
              <a:srgbClr val="333333">
                <a:alpha val="64705"/>
              </a:srgbClr>
            </a:outerShdw>
          </a:effectLst>
        </p:spPr>
      </p:pic>
      <p:pic>
        <p:nvPicPr>
          <p:cNvPr id="538" name="Google Shape;538;p52" descr="Image result for crm"/>
          <p:cNvPicPr preferRelativeResize="0"/>
          <p:nvPr/>
        </p:nvPicPr>
        <p:blipFill rotWithShape="1">
          <a:blip r:embed="rId6">
            <a:alphaModFix/>
          </a:blip>
          <a:srcRect/>
          <a:stretch/>
        </p:blipFill>
        <p:spPr>
          <a:xfrm>
            <a:off x="734656" y="3212263"/>
            <a:ext cx="1140667" cy="1140667"/>
          </a:xfrm>
          <a:prstGeom prst="rect">
            <a:avLst/>
          </a:prstGeom>
          <a:noFill/>
          <a:ln>
            <a:noFill/>
          </a:ln>
        </p:spPr>
      </p:pic>
      <p:pic>
        <p:nvPicPr>
          <p:cNvPr id="539" name="Google Shape;539;p52" descr="Image result for pos"/>
          <p:cNvPicPr preferRelativeResize="0"/>
          <p:nvPr/>
        </p:nvPicPr>
        <p:blipFill rotWithShape="1">
          <a:blip r:embed="rId7">
            <a:alphaModFix/>
          </a:blip>
          <a:srcRect/>
          <a:stretch/>
        </p:blipFill>
        <p:spPr>
          <a:xfrm>
            <a:off x="734655" y="1960716"/>
            <a:ext cx="1140667" cy="1140667"/>
          </a:xfrm>
          <a:prstGeom prst="rect">
            <a:avLst/>
          </a:prstGeom>
          <a:noFill/>
          <a:ln>
            <a:noFill/>
          </a:ln>
        </p:spPr>
      </p:pic>
      <p:pic>
        <p:nvPicPr>
          <p:cNvPr id="540" name="Google Shape;540;p52" descr="Image result for log server"/>
          <p:cNvPicPr preferRelativeResize="0"/>
          <p:nvPr/>
        </p:nvPicPr>
        <p:blipFill rotWithShape="1">
          <a:blip r:embed="rId8">
            <a:alphaModFix/>
          </a:blip>
          <a:srcRect/>
          <a:stretch/>
        </p:blipFill>
        <p:spPr>
          <a:xfrm>
            <a:off x="2731172" y="3388683"/>
            <a:ext cx="1577691" cy="964247"/>
          </a:xfrm>
          <a:prstGeom prst="rect">
            <a:avLst/>
          </a:prstGeom>
          <a:noFill/>
          <a:ln>
            <a:noFill/>
          </a:ln>
        </p:spPr>
      </p:pic>
      <p:pic>
        <p:nvPicPr>
          <p:cNvPr id="541" name="Google Shape;541;p52" descr="Image result for json"/>
          <p:cNvPicPr preferRelativeResize="0"/>
          <p:nvPr/>
        </p:nvPicPr>
        <p:blipFill rotWithShape="1">
          <a:blip r:embed="rId9">
            <a:alphaModFix/>
          </a:blip>
          <a:srcRect/>
          <a:stretch/>
        </p:blipFill>
        <p:spPr>
          <a:xfrm>
            <a:off x="2901768" y="1914219"/>
            <a:ext cx="1218503" cy="12185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5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48" name="Google Shape;548;p53"/>
          <p:cNvSpPr txBox="1"/>
          <p:nvPr/>
        </p:nvSpPr>
        <p:spPr>
          <a:xfrm>
            <a:off x="470691" y="526141"/>
            <a:ext cx="75888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dirty="0">
                <a:solidFill>
                  <a:srgbClr val="1E4E79"/>
                </a:solidFill>
                <a:latin typeface="Arial"/>
                <a:ea typeface="Arial"/>
                <a:cs typeface="Arial"/>
                <a:sym typeface="Arial"/>
              </a:rPr>
              <a:t>Types of Data: Alternate view</a:t>
            </a:r>
            <a:endParaRPr sz="4000" b="1" i="0" u="none" strike="noStrike" cap="none" dirty="0">
              <a:solidFill>
                <a:srgbClr val="1E4E79"/>
              </a:solidFill>
              <a:latin typeface="Arial"/>
              <a:ea typeface="Arial"/>
              <a:cs typeface="Arial"/>
              <a:sym typeface="Arial"/>
            </a:endParaRPr>
          </a:p>
        </p:txBody>
      </p:sp>
      <p:sp>
        <p:nvSpPr>
          <p:cNvPr id="549" name="Google Shape;549;p53"/>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Arial"/>
              <a:buNone/>
            </a:pPr>
            <a:r>
              <a:rPr lang="en-IN"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grpSp>
        <p:nvGrpSpPr>
          <p:cNvPr id="550" name="Google Shape;550;p53"/>
          <p:cNvGrpSpPr/>
          <p:nvPr/>
        </p:nvGrpSpPr>
        <p:grpSpPr>
          <a:xfrm>
            <a:off x="2523898" y="4426843"/>
            <a:ext cx="1613226" cy="2228534"/>
            <a:chOff x="982634" y="4426843"/>
            <a:chExt cx="1613226" cy="2228534"/>
          </a:xfrm>
        </p:grpSpPr>
        <p:sp>
          <p:nvSpPr>
            <p:cNvPr id="551" name="Google Shape;551;p53"/>
            <p:cNvSpPr txBox="1"/>
            <p:nvPr/>
          </p:nvSpPr>
          <p:spPr>
            <a:xfrm>
              <a:off x="982634" y="4426843"/>
              <a:ext cx="1613226"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Interval</a:t>
              </a:r>
              <a:endParaRPr sz="2400" b="1" i="0" u="none" strike="noStrike" cap="none">
                <a:solidFill>
                  <a:srgbClr val="11151A"/>
                </a:solidFill>
                <a:latin typeface="Source Sans Pro Black"/>
                <a:ea typeface="Source Sans Pro Black"/>
                <a:cs typeface="Source Sans Pro Black"/>
                <a:sym typeface="Source Sans Pro Black"/>
              </a:endParaRPr>
            </a:p>
          </p:txBody>
        </p:sp>
        <p:pic>
          <p:nvPicPr>
            <p:cNvPr id="552" name="Google Shape;552;p53"/>
            <p:cNvPicPr preferRelativeResize="0"/>
            <p:nvPr/>
          </p:nvPicPr>
          <p:blipFill rotWithShape="1">
            <a:blip r:embed="rId3">
              <a:alphaModFix/>
            </a:blip>
            <a:srcRect/>
            <a:stretch/>
          </p:blipFill>
          <p:spPr>
            <a:xfrm>
              <a:off x="1114974" y="4934566"/>
              <a:ext cx="1445018" cy="1445018"/>
            </a:xfrm>
            <a:prstGeom prst="rect">
              <a:avLst/>
            </a:prstGeom>
            <a:noFill/>
            <a:ln>
              <a:noFill/>
            </a:ln>
          </p:spPr>
        </p:pic>
        <p:sp>
          <p:nvSpPr>
            <p:cNvPr id="553" name="Google Shape;553;p53"/>
            <p:cNvSpPr txBox="1"/>
            <p:nvPr/>
          </p:nvSpPr>
          <p:spPr>
            <a:xfrm>
              <a:off x="982634" y="6286045"/>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Time scale</a:t>
              </a:r>
              <a:endParaRPr sz="1800" b="0" i="0" u="none" strike="noStrike" cap="none">
                <a:solidFill>
                  <a:srgbClr val="11151A"/>
                </a:solidFill>
                <a:latin typeface="Source Sans Pro"/>
                <a:ea typeface="Source Sans Pro"/>
                <a:cs typeface="Source Sans Pro"/>
                <a:sym typeface="Source Sans Pro"/>
              </a:endParaRPr>
            </a:p>
          </p:txBody>
        </p:sp>
      </p:grpSp>
      <p:grpSp>
        <p:nvGrpSpPr>
          <p:cNvPr id="554" name="Google Shape;554;p53"/>
          <p:cNvGrpSpPr/>
          <p:nvPr/>
        </p:nvGrpSpPr>
        <p:grpSpPr>
          <a:xfrm>
            <a:off x="7914786" y="4426843"/>
            <a:ext cx="1613226" cy="2228534"/>
            <a:chOff x="6085688" y="4426843"/>
            <a:chExt cx="1613226" cy="2228534"/>
          </a:xfrm>
        </p:grpSpPr>
        <p:pic>
          <p:nvPicPr>
            <p:cNvPr id="555" name="Google Shape;555;p53"/>
            <p:cNvPicPr preferRelativeResize="0"/>
            <p:nvPr/>
          </p:nvPicPr>
          <p:blipFill rotWithShape="1">
            <a:blip r:embed="rId4">
              <a:alphaModFix/>
            </a:blip>
            <a:srcRect l="12000" r="12000"/>
            <a:stretch/>
          </p:blipFill>
          <p:spPr>
            <a:xfrm rot="10800000">
              <a:off x="6289256" y="5056864"/>
              <a:ext cx="1200422" cy="1200422"/>
            </a:xfrm>
            <a:prstGeom prst="ellipse">
              <a:avLst/>
            </a:prstGeom>
            <a:noFill/>
            <a:ln>
              <a:noFill/>
            </a:ln>
          </p:spPr>
        </p:pic>
        <p:sp>
          <p:nvSpPr>
            <p:cNvPr id="556" name="Google Shape;556;p53"/>
            <p:cNvSpPr txBox="1"/>
            <p:nvPr/>
          </p:nvSpPr>
          <p:spPr>
            <a:xfrm>
              <a:off x="6085688" y="4426843"/>
              <a:ext cx="1613226"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Ratio</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57" name="Google Shape;557;p53"/>
            <p:cNvSpPr txBox="1"/>
            <p:nvPr/>
          </p:nvSpPr>
          <p:spPr>
            <a:xfrm>
              <a:off x="6085688" y="6286045"/>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Weight</a:t>
              </a:r>
              <a:endParaRPr sz="1800" b="0" i="0" u="none" strike="noStrike" cap="none">
                <a:solidFill>
                  <a:srgbClr val="11151A"/>
                </a:solidFill>
                <a:latin typeface="Source Sans Pro"/>
                <a:ea typeface="Source Sans Pro"/>
                <a:cs typeface="Source Sans Pro"/>
                <a:sym typeface="Source Sans Pro"/>
              </a:endParaRPr>
            </a:p>
          </p:txBody>
        </p:sp>
      </p:grpSp>
      <p:grpSp>
        <p:nvGrpSpPr>
          <p:cNvPr id="558" name="Google Shape;558;p53"/>
          <p:cNvGrpSpPr/>
          <p:nvPr/>
        </p:nvGrpSpPr>
        <p:grpSpPr>
          <a:xfrm>
            <a:off x="705041" y="1589553"/>
            <a:ext cx="11025758" cy="2792221"/>
            <a:chOff x="678441" y="1589553"/>
            <a:chExt cx="11025758" cy="2792221"/>
          </a:xfrm>
        </p:grpSpPr>
        <p:pic>
          <p:nvPicPr>
            <p:cNvPr id="559" name="Google Shape;559;p53"/>
            <p:cNvPicPr preferRelativeResize="0"/>
            <p:nvPr/>
          </p:nvPicPr>
          <p:blipFill rotWithShape="1">
            <a:blip r:embed="rId5">
              <a:alphaModFix/>
            </a:blip>
            <a:srcRect l="17969" r="19570" b="13177"/>
            <a:stretch/>
          </p:blipFill>
          <p:spPr>
            <a:xfrm>
              <a:off x="6501656" y="2447468"/>
              <a:ext cx="1197258" cy="1197258"/>
            </a:xfrm>
            <a:prstGeom prst="ellipse">
              <a:avLst/>
            </a:prstGeom>
            <a:noFill/>
            <a:ln>
              <a:noFill/>
            </a:ln>
          </p:spPr>
        </p:pic>
        <p:pic>
          <p:nvPicPr>
            <p:cNvPr id="560" name="Google Shape;560;p53"/>
            <p:cNvPicPr preferRelativeResize="0"/>
            <p:nvPr/>
          </p:nvPicPr>
          <p:blipFill rotWithShape="1">
            <a:blip r:embed="rId6">
              <a:alphaModFix/>
            </a:blip>
            <a:srcRect t="3521" b="3521"/>
            <a:stretch/>
          </p:blipFill>
          <p:spPr>
            <a:xfrm>
              <a:off x="7890095" y="2439681"/>
              <a:ext cx="1212832" cy="1212832"/>
            </a:xfrm>
            <a:prstGeom prst="ellipse">
              <a:avLst/>
            </a:prstGeom>
            <a:noFill/>
            <a:ln>
              <a:noFill/>
            </a:ln>
          </p:spPr>
        </p:pic>
        <p:pic>
          <p:nvPicPr>
            <p:cNvPr id="561" name="Google Shape;561;p53"/>
            <p:cNvPicPr preferRelativeResize="0"/>
            <p:nvPr/>
          </p:nvPicPr>
          <p:blipFill rotWithShape="1">
            <a:blip r:embed="rId7">
              <a:alphaModFix/>
            </a:blip>
            <a:srcRect/>
            <a:stretch/>
          </p:blipFill>
          <p:spPr>
            <a:xfrm>
              <a:off x="9689259" y="2379823"/>
              <a:ext cx="1295420" cy="1258408"/>
            </a:xfrm>
            <a:prstGeom prst="rect">
              <a:avLst/>
            </a:prstGeom>
            <a:noFill/>
            <a:ln>
              <a:noFill/>
            </a:ln>
          </p:spPr>
        </p:pic>
        <p:sp>
          <p:nvSpPr>
            <p:cNvPr id="562" name="Google Shape;562;p53"/>
            <p:cNvSpPr txBox="1"/>
            <p:nvPr/>
          </p:nvSpPr>
          <p:spPr>
            <a:xfrm>
              <a:off x="9962866" y="4012442"/>
              <a:ext cx="1847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63" name="Google Shape;563;p53"/>
            <p:cNvGrpSpPr/>
            <p:nvPr/>
          </p:nvGrpSpPr>
          <p:grpSpPr>
            <a:xfrm>
              <a:off x="971959" y="1589553"/>
              <a:ext cx="5202543" cy="2459855"/>
              <a:chOff x="678441" y="1601550"/>
              <a:chExt cx="5202543" cy="2459855"/>
            </a:xfrm>
          </p:grpSpPr>
          <p:pic>
            <p:nvPicPr>
              <p:cNvPr id="564" name="Google Shape;564;p53"/>
              <p:cNvPicPr preferRelativeResize="0"/>
              <p:nvPr/>
            </p:nvPicPr>
            <p:blipFill rotWithShape="1">
              <a:blip r:embed="rId8">
                <a:alphaModFix/>
              </a:blip>
              <a:srcRect t="9713" b="17578"/>
              <a:stretch/>
            </p:blipFill>
            <p:spPr>
              <a:xfrm>
                <a:off x="678441" y="2446810"/>
                <a:ext cx="1197258" cy="1197258"/>
              </a:xfrm>
              <a:prstGeom prst="ellipse">
                <a:avLst/>
              </a:prstGeom>
              <a:noFill/>
              <a:ln>
                <a:noFill/>
              </a:ln>
            </p:spPr>
          </p:pic>
          <p:pic>
            <p:nvPicPr>
              <p:cNvPr id="565" name="Google Shape;565;p53"/>
              <p:cNvPicPr preferRelativeResize="0"/>
              <p:nvPr/>
            </p:nvPicPr>
            <p:blipFill rotWithShape="1">
              <a:blip r:embed="rId9">
                <a:alphaModFix/>
              </a:blip>
              <a:srcRect l="23106" r="4430"/>
              <a:stretch/>
            </p:blipFill>
            <p:spPr>
              <a:xfrm>
                <a:off x="2070790" y="2446810"/>
                <a:ext cx="1208922" cy="1208922"/>
              </a:xfrm>
              <a:prstGeom prst="ellipse">
                <a:avLst/>
              </a:prstGeom>
              <a:noFill/>
              <a:ln>
                <a:noFill/>
              </a:ln>
            </p:spPr>
          </p:pic>
          <p:sp>
            <p:nvSpPr>
              <p:cNvPr id="566" name="Google Shape;566;p53"/>
              <p:cNvSpPr txBox="1"/>
              <p:nvPr/>
            </p:nvSpPr>
            <p:spPr>
              <a:xfrm>
                <a:off x="678441" y="1601550"/>
                <a:ext cx="52025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Quantitative</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67" name="Google Shape;567;p53"/>
              <p:cNvSpPr txBox="1"/>
              <p:nvPr/>
            </p:nvSpPr>
            <p:spPr>
              <a:xfrm>
                <a:off x="739401" y="1977878"/>
                <a:ext cx="16075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 Discrete</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68" name="Google Shape;568;p53"/>
              <p:cNvSpPr txBox="1"/>
              <p:nvPr/>
            </p:nvSpPr>
            <p:spPr>
              <a:xfrm>
                <a:off x="3611743" y="1977878"/>
                <a:ext cx="180402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b. Continuous</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69" name="Google Shape;569;p53"/>
              <p:cNvSpPr txBox="1"/>
              <p:nvPr/>
            </p:nvSpPr>
            <p:spPr>
              <a:xfrm>
                <a:off x="1142030" y="3692073"/>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Two horses</a:t>
                </a:r>
                <a:endParaRPr sz="1800" b="0" i="0" u="none" strike="noStrike" cap="none">
                  <a:solidFill>
                    <a:srgbClr val="11151A"/>
                  </a:solidFill>
                  <a:latin typeface="Source Sans Pro"/>
                  <a:ea typeface="Source Sans Pro"/>
                  <a:cs typeface="Source Sans Pro"/>
                  <a:sym typeface="Source Sans Pro"/>
                </a:endParaRPr>
              </a:p>
            </p:txBody>
          </p:sp>
          <p:pic>
            <p:nvPicPr>
              <p:cNvPr id="570" name="Google Shape;570;p53"/>
              <p:cNvPicPr preferRelativeResize="0"/>
              <p:nvPr/>
            </p:nvPicPr>
            <p:blipFill rotWithShape="1">
              <a:blip r:embed="rId10">
                <a:alphaModFix/>
              </a:blip>
              <a:srcRect l="53217" t="-442" r="-66" b="443"/>
              <a:stretch/>
            </p:blipFill>
            <p:spPr>
              <a:xfrm>
                <a:off x="3915125" y="2404367"/>
                <a:ext cx="1197258" cy="1197258"/>
              </a:xfrm>
              <a:prstGeom prst="ellipse">
                <a:avLst/>
              </a:prstGeom>
              <a:noFill/>
              <a:ln>
                <a:noFill/>
              </a:ln>
            </p:spPr>
          </p:pic>
          <p:sp>
            <p:nvSpPr>
              <p:cNvPr id="571" name="Google Shape;571;p53"/>
              <p:cNvSpPr txBox="1"/>
              <p:nvPr/>
            </p:nvSpPr>
            <p:spPr>
              <a:xfrm>
                <a:off x="4051395" y="3692073"/>
                <a:ext cx="92471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Height</a:t>
                </a:r>
                <a:endParaRPr sz="1800" b="0" i="0" u="none" strike="noStrike" cap="none">
                  <a:solidFill>
                    <a:srgbClr val="11151A"/>
                  </a:solidFill>
                  <a:latin typeface="Source Sans Pro"/>
                  <a:ea typeface="Source Sans Pro"/>
                  <a:cs typeface="Source Sans Pro"/>
                  <a:sym typeface="Source Sans Pro"/>
                </a:endParaRPr>
              </a:p>
            </p:txBody>
          </p:sp>
        </p:grpSp>
        <p:grpSp>
          <p:nvGrpSpPr>
            <p:cNvPr id="572" name="Google Shape;572;p53"/>
            <p:cNvGrpSpPr/>
            <p:nvPr/>
          </p:nvGrpSpPr>
          <p:grpSpPr>
            <a:xfrm>
              <a:off x="6501656" y="1602208"/>
              <a:ext cx="5202543" cy="2459855"/>
              <a:chOff x="678441" y="1601550"/>
              <a:chExt cx="5202543" cy="2459855"/>
            </a:xfrm>
          </p:grpSpPr>
          <p:sp>
            <p:nvSpPr>
              <p:cNvPr id="573" name="Google Shape;573;p53"/>
              <p:cNvSpPr txBox="1"/>
              <p:nvPr/>
            </p:nvSpPr>
            <p:spPr>
              <a:xfrm>
                <a:off x="678441" y="1601550"/>
                <a:ext cx="52025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Qualitative</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74" name="Google Shape;574;p53"/>
              <p:cNvSpPr txBox="1"/>
              <p:nvPr/>
            </p:nvSpPr>
            <p:spPr>
              <a:xfrm>
                <a:off x="739401" y="1977878"/>
                <a:ext cx="16075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 Nominal</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75" name="Google Shape;575;p53"/>
              <p:cNvSpPr txBox="1"/>
              <p:nvPr/>
            </p:nvSpPr>
            <p:spPr>
              <a:xfrm>
                <a:off x="3852373" y="1977878"/>
                <a:ext cx="139346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b. Ordinal</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76" name="Google Shape;576;p53"/>
              <p:cNvSpPr txBox="1"/>
              <p:nvPr/>
            </p:nvSpPr>
            <p:spPr>
              <a:xfrm>
                <a:off x="870950" y="3692073"/>
                <a:ext cx="71562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Male</a:t>
                </a:r>
                <a:endParaRPr sz="1800" b="0" i="0" u="none" strike="noStrike" cap="none">
                  <a:solidFill>
                    <a:srgbClr val="11151A"/>
                  </a:solidFill>
                  <a:latin typeface="Source Sans Pro"/>
                  <a:ea typeface="Source Sans Pro"/>
                  <a:cs typeface="Source Sans Pro"/>
                  <a:sym typeface="Source Sans Pro"/>
                </a:endParaRPr>
              </a:p>
            </p:txBody>
          </p:sp>
          <p:sp>
            <p:nvSpPr>
              <p:cNvPr id="577" name="Google Shape;577;p53"/>
              <p:cNvSpPr txBox="1"/>
              <p:nvPr/>
            </p:nvSpPr>
            <p:spPr>
              <a:xfrm>
                <a:off x="3567868" y="3692073"/>
                <a:ext cx="1891772"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Customer Service</a:t>
                </a:r>
                <a:endParaRPr sz="1800" b="0" i="0" u="none" strike="noStrike" cap="none">
                  <a:solidFill>
                    <a:srgbClr val="11151A"/>
                  </a:solidFill>
                  <a:latin typeface="Source Sans Pro"/>
                  <a:ea typeface="Source Sans Pro"/>
                  <a:cs typeface="Source Sans Pro"/>
                  <a:sym typeface="Source Sans Pro"/>
                </a:endParaRPr>
              </a:p>
            </p:txBody>
          </p:sp>
          <p:sp>
            <p:nvSpPr>
              <p:cNvPr id="578" name="Google Shape;578;p53"/>
              <p:cNvSpPr txBox="1"/>
              <p:nvPr/>
            </p:nvSpPr>
            <p:spPr>
              <a:xfrm>
                <a:off x="2209738" y="3692073"/>
                <a:ext cx="927116"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Female</a:t>
                </a:r>
                <a:endParaRPr sz="1800" b="0" i="0" u="none" strike="noStrike" cap="none">
                  <a:solidFill>
                    <a:srgbClr val="11151A"/>
                  </a:solidFill>
                  <a:latin typeface="Source Sans Pro"/>
                  <a:ea typeface="Source Sans Pro"/>
                  <a:cs typeface="Source Sans Pro"/>
                  <a:sym typeface="Source Sans Pro"/>
                </a:endParaRPr>
              </a:p>
            </p:txBody>
          </p:sp>
        </p:grpSp>
        <p:sp>
          <p:nvSpPr>
            <p:cNvPr id="579" name="Google Shape;579;p53"/>
            <p:cNvSpPr/>
            <p:nvPr/>
          </p:nvSpPr>
          <p:spPr>
            <a:xfrm>
              <a:off x="678441" y="1589553"/>
              <a:ext cx="5188069" cy="2616687"/>
            </a:xfrm>
            <a:prstGeom prst="rect">
              <a:avLst/>
            </a:prstGeom>
            <a:noFill/>
            <a:ln w="1270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0" name="Google Shape;580;p53"/>
            <p:cNvSpPr/>
            <p:nvPr/>
          </p:nvSpPr>
          <p:spPr>
            <a:xfrm>
              <a:off x="6240292" y="1589553"/>
              <a:ext cx="5188069" cy="2616687"/>
            </a:xfrm>
            <a:prstGeom prst="rect">
              <a:avLst/>
            </a:prstGeom>
            <a:noFill/>
            <a:ln w="1270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54"/>
          <p:cNvSpPr txBox="1"/>
          <p:nvPr/>
        </p:nvSpPr>
        <p:spPr>
          <a:xfrm>
            <a:off x="2610036" y="2605178"/>
            <a:ext cx="6109365"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What is Data Science?</a:t>
            </a:r>
            <a:endParaRPr sz="4400" b="1" i="0" u="none" strike="noStrike" cap="none">
              <a:solidFill>
                <a:srgbClr val="1E4E79"/>
              </a:solidFill>
              <a:latin typeface="Raleway"/>
              <a:ea typeface="Raleway"/>
              <a:cs typeface="Raleway"/>
              <a:sym typeface="Raleway"/>
            </a:endParaRPr>
          </a:p>
        </p:txBody>
      </p:sp>
      <p:sp>
        <p:nvSpPr>
          <p:cNvPr id="587" name="Google Shape;587;p54"/>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5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95" name="Google Shape;595;p55"/>
          <p:cNvSpPr txBox="1"/>
          <p:nvPr/>
        </p:nvSpPr>
        <p:spPr>
          <a:xfrm>
            <a:off x="470691" y="598716"/>
            <a:ext cx="4390689"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What is Data Science?</a:t>
            </a:r>
            <a:endParaRPr sz="3600" b="1" i="0" u="none" strike="noStrike" cap="none">
              <a:solidFill>
                <a:srgbClr val="1E4E79"/>
              </a:solidFill>
              <a:latin typeface="Arial"/>
              <a:ea typeface="Arial"/>
              <a:cs typeface="Arial"/>
              <a:sym typeface="Arial"/>
            </a:endParaRPr>
          </a:p>
        </p:txBody>
      </p:sp>
      <p:pic>
        <p:nvPicPr>
          <p:cNvPr id="596" name="Google Shape;596;p55" descr="https://cdn-images-1.medium.com/max/800/1*WvOnZ27TdPUbJfa9q21QJw.png"/>
          <p:cNvPicPr preferRelativeResize="0"/>
          <p:nvPr/>
        </p:nvPicPr>
        <p:blipFill rotWithShape="1">
          <a:blip r:embed="rId3">
            <a:alphaModFix/>
          </a:blip>
          <a:srcRect/>
          <a:stretch/>
        </p:blipFill>
        <p:spPr>
          <a:xfrm>
            <a:off x="2816888" y="1293963"/>
            <a:ext cx="6504533" cy="5236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Google Shape;602;p5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603" name="Google Shape;603;p56"/>
          <p:cNvSpPr txBox="1"/>
          <p:nvPr/>
        </p:nvSpPr>
        <p:spPr>
          <a:xfrm>
            <a:off x="470691" y="598716"/>
            <a:ext cx="4390689"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What is Data Science?</a:t>
            </a:r>
            <a:endParaRPr sz="3600" b="1" i="0" u="none" strike="noStrike" cap="none">
              <a:solidFill>
                <a:srgbClr val="1E4E79"/>
              </a:solidFill>
              <a:latin typeface="Arial"/>
              <a:ea typeface="Arial"/>
              <a:cs typeface="Arial"/>
              <a:sym typeface="Arial"/>
            </a:endParaRPr>
          </a:p>
        </p:txBody>
      </p:sp>
      <p:sp>
        <p:nvSpPr>
          <p:cNvPr id="604" name="Google Shape;604;p56"/>
          <p:cNvSpPr txBox="1"/>
          <p:nvPr/>
        </p:nvSpPr>
        <p:spPr>
          <a:xfrm>
            <a:off x="730536" y="1735321"/>
            <a:ext cx="2288435"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Analytics/BI</a:t>
            </a:r>
            <a:endParaRPr sz="2800" b="1" i="0" u="none" strike="noStrike" cap="none">
              <a:solidFill>
                <a:srgbClr val="000000"/>
              </a:solidFill>
              <a:latin typeface="Source Sans Pro Black"/>
              <a:ea typeface="Source Sans Pro Black"/>
              <a:cs typeface="Source Sans Pro Black"/>
              <a:sym typeface="Source Sans Pro Black"/>
            </a:endParaRPr>
          </a:p>
        </p:txBody>
      </p:sp>
      <p:sp>
        <p:nvSpPr>
          <p:cNvPr id="605" name="Google Shape;605;p56"/>
          <p:cNvSpPr txBox="1"/>
          <p:nvPr/>
        </p:nvSpPr>
        <p:spPr>
          <a:xfrm>
            <a:off x="4512776" y="1718646"/>
            <a:ext cx="3192496"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Data Science(EDA)</a:t>
            </a:r>
            <a:endParaRPr sz="2800" b="1" i="0" u="none" strike="noStrike" cap="none">
              <a:solidFill>
                <a:srgbClr val="000000"/>
              </a:solidFill>
              <a:latin typeface="Source Sans Pro Black"/>
              <a:ea typeface="Source Sans Pro Black"/>
              <a:cs typeface="Source Sans Pro Black"/>
              <a:sym typeface="Source Sans Pro Black"/>
            </a:endParaRPr>
          </a:p>
        </p:txBody>
      </p:sp>
      <p:sp>
        <p:nvSpPr>
          <p:cNvPr id="606" name="Google Shape;606;p56"/>
          <p:cNvSpPr txBox="1"/>
          <p:nvPr/>
        </p:nvSpPr>
        <p:spPr>
          <a:xfrm>
            <a:off x="8251372" y="1718646"/>
            <a:ext cx="356869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Machine Learning</a:t>
            </a:r>
            <a:endParaRPr/>
          </a:p>
        </p:txBody>
      </p:sp>
      <p:pic>
        <p:nvPicPr>
          <p:cNvPr id="607" name="Google Shape;607;p56"/>
          <p:cNvPicPr preferRelativeResize="0"/>
          <p:nvPr/>
        </p:nvPicPr>
        <p:blipFill rotWithShape="1">
          <a:blip r:embed="rId3">
            <a:alphaModFix/>
          </a:blip>
          <a:srcRect/>
          <a:stretch/>
        </p:blipFill>
        <p:spPr>
          <a:xfrm>
            <a:off x="443477" y="2258240"/>
            <a:ext cx="2822266" cy="2741630"/>
          </a:xfrm>
          <a:prstGeom prst="rect">
            <a:avLst/>
          </a:prstGeom>
          <a:noFill/>
          <a:ln>
            <a:noFill/>
          </a:ln>
        </p:spPr>
      </p:pic>
      <p:pic>
        <p:nvPicPr>
          <p:cNvPr id="608" name="Google Shape;608;p56"/>
          <p:cNvPicPr preferRelativeResize="0"/>
          <p:nvPr/>
        </p:nvPicPr>
        <p:blipFill rotWithShape="1">
          <a:blip r:embed="rId4">
            <a:alphaModFix/>
          </a:blip>
          <a:srcRect/>
          <a:stretch/>
        </p:blipFill>
        <p:spPr>
          <a:xfrm>
            <a:off x="8642957" y="2258240"/>
            <a:ext cx="2822266" cy="2741630"/>
          </a:xfrm>
          <a:prstGeom prst="rect">
            <a:avLst/>
          </a:prstGeom>
          <a:noFill/>
          <a:ln>
            <a:noFill/>
          </a:ln>
        </p:spPr>
      </p:pic>
      <p:pic>
        <p:nvPicPr>
          <p:cNvPr id="609" name="Google Shape;609;p56"/>
          <p:cNvPicPr preferRelativeResize="0"/>
          <p:nvPr/>
        </p:nvPicPr>
        <p:blipFill rotWithShape="1">
          <a:blip r:embed="rId5">
            <a:alphaModFix/>
          </a:blip>
          <a:srcRect/>
          <a:stretch/>
        </p:blipFill>
        <p:spPr>
          <a:xfrm>
            <a:off x="4543217" y="2258240"/>
            <a:ext cx="2822266" cy="2741630"/>
          </a:xfrm>
          <a:prstGeom prst="rect">
            <a:avLst/>
          </a:prstGeom>
          <a:noFill/>
          <a:ln>
            <a:noFill/>
          </a:ln>
        </p:spPr>
      </p:pic>
      <p:sp>
        <p:nvSpPr>
          <p:cNvPr id="610" name="Google Shape;610;p56"/>
          <p:cNvSpPr txBox="1"/>
          <p:nvPr/>
        </p:nvSpPr>
        <p:spPr>
          <a:xfrm>
            <a:off x="471487" y="5198489"/>
            <a:ext cx="276624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WHAT</a:t>
            </a:r>
            <a:r>
              <a:rPr lang="en-IN" sz="2000" b="0" i="0" u="none" strike="noStrike" cap="none">
                <a:solidFill>
                  <a:srgbClr val="000000"/>
                </a:solidFill>
                <a:latin typeface="Source Sans Pro Black"/>
                <a:ea typeface="Source Sans Pro Black"/>
                <a:cs typeface="Source Sans Pro Black"/>
                <a:sym typeface="Source Sans Pro Black"/>
              </a:rPr>
              <a:t> has happened</a:t>
            </a:r>
            <a:endParaRPr sz="2000" b="0" i="0" u="none" strike="noStrike" cap="none">
              <a:solidFill>
                <a:srgbClr val="000000"/>
              </a:solidFill>
              <a:latin typeface="Source Sans Pro Black"/>
              <a:ea typeface="Source Sans Pro Black"/>
              <a:cs typeface="Source Sans Pro Black"/>
              <a:sym typeface="Source Sans Pro Black"/>
            </a:endParaRPr>
          </a:p>
        </p:txBody>
      </p:sp>
      <p:sp>
        <p:nvSpPr>
          <p:cNvPr id="611" name="Google Shape;611;p56"/>
          <p:cNvSpPr txBox="1"/>
          <p:nvPr/>
        </p:nvSpPr>
        <p:spPr>
          <a:xfrm>
            <a:off x="4599238" y="5198489"/>
            <a:ext cx="276624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WHY</a:t>
            </a:r>
            <a:r>
              <a:rPr lang="en-IN" sz="2000" b="0" i="0" u="none" strike="noStrike" cap="none">
                <a:solidFill>
                  <a:srgbClr val="000000"/>
                </a:solidFill>
                <a:latin typeface="Source Sans Pro Black"/>
                <a:ea typeface="Source Sans Pro Black"/>
                <a:cs typeface="Source Sans Pro Black"/>
                <a:sym typeface="Source Sans Pro Black"/>
              </a:rPr>
              <a:t> it happened</a:t>
            </a:r>
            <a:endParaRPr/>
          </a:p>
        </p:txBody>
      </p:sp>
      <p:sp>
        <p:nvSpPr>
          <p:cNvPr id="612" name="Google Shape;612;p56"/>
          <p:cNvSpPr txBox="1"/>
          <p:nvPr/>
        </p:nvSpPr>
        <p:spPr>
          <a:xfrm>
            <a:off x="7813924" y="5198489"/>
            <a:ext cx="424744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HOW</a:t>
            </a:r>
            <a:r>
              <a:rPr lang="en-IN" sz="2000" b="0" i="0" u="none" strike="noStrike" cap="none">
                <a:solidFill>
                  <a:srgbClr val="000000"/>
                </a:solidFill>
                <a:latin typeface="Source Sans Pro Black"/>
                <a:ea typeface="Source Sans Pro Black"/>
                <a:cs typeface="Source Sans Pro Black"/>
                <a:sym typeface="Source Sans Pro Black"/>
              </a:rPr>
              <a:t> we can predict &amp; automate decision making systems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5E1C14-04B9-6B44-B81D-11F61A5EB98F}"/>
              </a:ext>
            </a:extLst>
          </p:cNvPr>
          <p:cNvSpPr txBox="1"/>
          <p:nvPr/>
        </p:nvSpPr>
        <p:spPr>
          <a:xfrm>
            <a:off x="3200400" y="1473577"/>
            <a:ext cx="6538332" cy="375487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About Me:</a:t>
            </a:r>
          </a:p>
          <a:p>
            <a:endParaRPr lang="en-US" dirty="0"/>
          </a:p>
          <a:p>
            <a:r>
              <a:rPr lang="en-US" dirty="0"/>
              <a:t>Lavi Nigam </a:t>
            </a:r>
          </a:p>
          <a:p>
            <a:endParaRPr lang="en-US" dirty="0"/>
          </a:p>
          <a:p>
            <a:r>
              <a:rPr lang="en-US" dirty="0"/>
              <a:t>Data Scientist @ Gartner</a:t>
            </a:r>
          </a:p>
          <a:p>
            <a:r>
              <a:rPr lang="en-US" dirty="0"/>
              <a:t>Part-time Corporate Trainer </a:t>
            </a:r>
          </a:p>
          <a:p>
            <a:r>
              <a:rPr lang="en-US" dirty="0"/>
              <a:t>40 Under 40 Data Scientist India 2021 </a:t>
            </a:r>
          </a:p>
          <a:p>
            <a:r>
              <a:rPr lang="en-US" dirty="0"/>
              <a:t>8+ Years in ML, DL &amp; AI</a:t>
            </a:r>
          </a:p>
          <a:p>
            <a:r>
              <a:rPr lang="en-US" dirty="0"/>
              <a:t>Worked – Nokia, Boeing, HCL Research, Edelweiss</a:t>
            </a:r>
          </a:p>
          <a:p>
            <a:r>
              <a:rPr lang="en-US" dirty="0"/>
              <a:t>Trained -  American Express, Intel, Tata Telecom, Juniper</a:t>
            </a:r>
          </a:p>
          <a:p>
            <a:r>
              <a:rPr lang="en-US" dirty="0"/>
              <a:t>Senior Faculty @ INSAID – Trained 4k+ Professional</a:t>
            </a:r>
          </a:p>
          <a:p>
            <a:endParaRPr lang="en-US" dirty="0"/>
          </a:p>
          <a:p>
            <a:r>
              <a:rPr lang="en-US" dirty="0"/>
              <a:t>LinkedIn - /</a:t>
            </a:r>
            <a:r>
              <a:rPr lang="en-US" dirty="0" err="1"/>
              <a:t>lavinigam</a:t>
            </a:r>
            <a:r>
              <a:rPr lang="en-US" dirty="0"/>
              <a:t>. </a:t>
            </a:r>
          </a:p>
          <a:p>
            <a:r>
              <a:rPr lang="en-US" dirty="0"/>
              <a:t>Email: </a:t>
            </a:r>
            <a:r>
              <a:rPr lang="en-US" dirty="0">
                <a:hlinkClick r:id="rId2"/>
              </a:rPr>
              <a:t>lavinigam9@gmail.com</a:t>
            </a:r>
            <a:endParaRPr lang="en-US" dirty="0"/>
          </a:p>
          <a:p>
            <a:r>
              <a:rPr lang="en-US" dirty="0"/>
              <a:t>Class </a:t>
            </a:r>
            <a:r>
              <a:rPr lang="en-US" dirty="0" err="1"/>
              <a:t>Github</a:t>
            </a:r>
            <a:r>
              <a:rPr lang="en-US" dirty="0"/>
              <a:t>: </a:t>
            </a:r>
            <a:r>
              <a:rPr lang="en-US" dirty="0">
                <a:hlinkClick r:id="rId3"/>
              </a:rPr>
              <a:t>https://github.com/equester/Cisco/tree/main/Batch1</a:t>
            </a:r>
            <a:r>
              <a:rPr lang="en-US" dirty="0"/>
              <a:t> </a:t>
            </a:r>
          </a:p>
          <a:p>
            <a:r>
              <a:rPr lang="en-US" dirty="0"/>
              <a:t>Class Telegram: </a:t>
            </a:r>
            <a:r>
              <a:rPr lang="en-US" dirty="0">
                <a:hlinkClick r:id="rId4"/>
              </a:rPr>
              <a:t>https://t.me/joinchat/L9pTj6AtjkAwM2Q9</a:t>
            </a:r>
            <a:r>
              <a:rPr lang="en-US" dirty="0"/>
              <a:t> </a:t>
            </a:r>
          </a:p>
          <a:p>
            <a:r>
              <a:rPr lang="en-US" dirty="0"/>
              <a:t>Lab: </a:t>
            </a:r>
            <a:r>
              <a:rPr lang="en-US" dirty="0">
                <a:hlinkClick r:id="rId5"/>
              </a:rPr>
              <a:t>https://cloud.cdp.rpsconsulting.in/console/</a:t>
            </a:r>
            <a:r>
              <a:rPr lang="en-US" dirty="0"/>
              <a:t> </a:t>
            </a:r>
          </a:p>
        </p:txBody>
      </p:sp>
    </p:spTree>
    <p:extLst>
      <p:ext uri="{BB962C8B-B14F-4D97-AF65-F5344CB8AC3E}">
        <p14:creationId xmlns:p14="http://schemas.microsoft.com/office/powerpoint/2010/main" val="1231907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8" name="Google Shape;618;p57"/>
          <p:cNvSpPr txBox="1"/>
          <p:nvPr/>
        </p:nvSpPr>
        <p:spPr>
          <a:xfrm>
            <a:off x="2610036" y="2605178"/>
            <a:ext cx="6885218"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Who are Data Scientists?</a:t>
            </a:r>
            <a:endParaRPr sz="4400" b="1" i="0" u="none" strike="noStrike" cap="none">
              <a:solidFill>
                <a:srgbClr val="1E4E79"/>
              </a:solidFill>
              <a:latin typeface="Raleway"/>
              <a:ea typeface="Raleway"/>
              <a:cs typeface="Raleway"/>
              <a:sym typeface="Raleway"/>
            </a:endParaRPr>
          </a:p>
        </p:txBody>
      </p:sp>
      <p:sp>
        <p:nvSpPr>
          <p:cNvPr id="619" name="Google Shape;619;p5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8"/>
          <p:cNvSpPr txBox="1">
            <a:spLocks noGrp="1"/>
          </p:cNvSpPr>
          <p:nvPr>
            <p:ph type="title"/>
          </p:nvPr>
        </p:nvSpPr>
        <p:spPr>
          <a:xfrm>
            <a:off x="446313" y="132896"/>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Who is a Data Scientist?</a:t>
            </a:r>
            <a:endParaRPr sz="4000" b="1">
              <a:solidFill>
                <a:srgbClr val="1E4E79"/>
              </a:solidFill>
              <a:latin typeface="Arial"/>
              <a:ea typeface="Arial"/>
              <a:cs typeface="Arial"/>
              <a:sym typeface="Arial"/>
            </a:endParaRPr>
          </a:p>
        </p:txBody>
      </p:sp>
      <p:sp>
        <p:nvSpPr>
          <p:cNvPr id="625" name="Google Shape;625;p58"/>
          <p:cNvSpPr/>
          <p:nvPr/>
        </p:nvSpPr>
        <p:spPr>
          <a:xfrm>
            <a:off x="0" y="6581001"/>
            <a:ext cx="5471101"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050" b="0" i="0" u="none" strike="noStrike" cap="none">
                <a:solidFill>
                  <a:schemeClr val="lt1"/>
                </a:solidFill>
                <a:latin typeface="Arial"/>
                <a:ea typeface="Arial"/>
                <a:cs typeface="Arial"/>
                <a:sym typeface="Arial"/>
              </a:rPr>
              <a:t>Source: http://wwwis.win.tue.nl/~wvdaalst/data_science/cartoons_New_Breed.jpg</a:t>
            </a:r>
            <a:endParaRPr sz="1050" b="0" i="0" u="none" strike="noStrike" cap="none">
              <a:solidFill>
                <a:schemeClr val="lt1"/>
              </a:solidFill>
              <a:latin typeface="Arial"/>
              <a:ea typeface="Arial"/>
              <a:cs typeface="Arial"/>
              <a:sym typeface="Arial"/>
            </a:endParaRPr>
          </a:p>
        </p:txBody>
      </p:sp>
      <p:sp>
        <p:nvSpPr>
          <p:cNvPr id="627" name="Google Shape;627;p58"/>
          <p:cNvSpPr/>
          <p:nvPr/>
        </p:nvSpPr>
        <p:spPr>
          <a:xfrm>
            <a:off x="557499" y="1077083"/>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pic>
        <p:nvPicPr>
          <p:cNvPr id="628" name="Google Shape;628;p58"/>
          <p:cNvPicPr preferRelativeResize="0"/>
          <p:nvPr/>
        </p:nvPicPr>
        <p:blipFill rotWithShape="1">
          <a:blip r:embed="rId3">
            <a:alphaModFix/>
          </a:blip>
          <a:srcRect/>
          <a:stretch/>
        </p:blipFill>
        <p:spPr>
          <a:xfrm>
            <a:off x="557498" y="1649411"/>
            <a:ext cx="4232865" cy="2629146"/>
          </a:xfrm>
          <a:prstGeom prst="rect">
            <a:avLst/>
          </a:prstGeom>
          <a:noFill/>
          <a:ln>
            <a:noFill/>
          </a:ln>
        </p:spPr>
      </p:pic>
      <p:pic>
        <p:nvPicPr>
          <p:cNvPr id="630" name="Google Shape;630;p58" descr="Image result for who is a data scientist"/>
          <p:cNvPicPr preferRelativeResize="0"/>
          <p:nvPr/>
        </p:nvPicPr>
        <p:blipFill rotWithShape="1">
          <a:blip r:embed="rId4">
            <a:alphaModFix/>
          </a:blip>
          <a:srcRect/>
          <a:stretch/>
        </p:blipFill>
        <p:spPr>
          <a:xfrm>
            <a:off x="5012645" y="1458459"/>
            <a:ext cx="6562725" cy="5172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9"/>
          <p:cNvSpPr txBox="1">
            <a:spLocks noGrp="1"/>
          </p:cNvSpPr>
          <p:nvPr>
            <p:ph type="title"/>
          </p:nvPr>
        </p:nvSpPr>
        <p:spPr>
          <a:xfrm>
            <a:off x="533400" y="4581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Data Science: Hype or Reality?</a:t>
            </a:r>
            <a:endParaRPr sz="4000" b="1">
              <a:solidFill>
                <a:srgbClr val="1E4E79"/>
              </a:solidFill>
              <a:latin typeface="Arial"/>
              <a:ea typeface="Arial"/>
              <a:cs typeface="Arial"/>
              <a:sym typeface="Arial"/>
            </a:endParaRPr>
          </a:p>
        </p:txBody>
      </p:sp>
      <p:sp>
        <p:nvSpPr>
          <p:cNvPr id="638" name="Google Shape;638;p59"/>
          <p:cNvSpPr/>
          <p:nvPr/>
        </p:nvSpPr>
        <p:spPr>
          <a:xfrm>
            <a:off x="557499" y="10335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pic>
        <p:nvPicPr>
          <p:cNvPr id="2050" name="Picture 2" descr="ACTICO listed as a Sample Vendor in 3 Gartner Hype Cycle reports">
            <a:extLst>
              <a:ext uri="{FF2B5EF4-FFF2-40B4-BE49-F238E27FC236}">
                <a16:creationId xmlns:a16="http://schemas.microsoft.com/office/drawing/2014/main" id="{27073D4F-87CB-044F-BABD-CDF913C59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535" y="1184929"/>
            <a:ext cx="6948930" cy="53691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60"/>
          <p:cNvSpPr txBox="1"/>
          <p:nvPr/>
        </p:nvSpPr>
        <p:spPr>
          <a:xfrm>
            <a:off x="2610036" y="2605178"/>
            <a:ext cx="7790915"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What do Data Scientists do?</a:t>
            </a:r>
            <a:endParaRPr sz="4400" b="1" i="0" u="none" strike="noStrike" cap="none">
              <a:solidFill>
                <a:srgbClr val="1E4E79"/>
              </a:solidFill>
              <a:latin typeface="Raleway"/>
              <a:ea typeface="Raleway"/>
              <a:cs typeface="Raleway"/>
              <a:sym typeface="Raleway"/>
            </a:endParaRPr>
          </a:p>
        </p:txBody>
      </p:sp>
      <p:sp>
        <p:nvSpPr>
          <p:cNvPr id="647" name="Google Shape;647;p60"/>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8" name="Google Shape;658;p61"/>
          <p:cNvGrpSpPr/>
          <p:nvPr/>
        </p:nvGrpSpPr>
        <p:grpSpPr>
          <a:xfrm>
            <a:off x="0" y="5607439"/>
            <a:ext cx="64770" cy="1257300"/>
            <a:chOff x="1181105" y="4608196"/>
            <a:chExt cx="64770" cy="1257300"/>
          </a:xfrm>
        </p:grpSpPr>
        <p:sp>
          <p:nvSpPr>
            <p:cNvPr id="659" name="Google Shape;659;p6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0" name="Google Shape;660;p6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1" name="Google Shape;661;p6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2" name="Google Shape;662;p6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663" name="Google Shape;663;p61"/>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IN" sz="2800" b="0" i="0" u="none" strike="noStrike" cap="none">
                <a:solidFill>
                  <a:schemeClr val="dk2"/>
                </a:solidFill>
                <a:latin typeface="Arial"/>
                <a:ea typeface="Arial"/>
                <a:cs typeface="Arial"/>
                <a:sym typeface="Arial"/>
              </a:rPr>
              <a:t>Let’s understand how food delivery apps use data science</a:t>
            </a:r>
            <a:endParaRPr sz="2800" b="0" i="0" u="none" strike="noStrike" cap="none">
              <a:solidFill>
                <a:schemeClr val="dk2"/>
              </a:solidFill>
              <a:latin typeface="Arial"/>
              <a:ea typeface="Arial"/>
              <a:cs typeface="Arial"/>
              <a:sym typeface="Arial"/>
            </a:endParaRPr>
          </a:p>
        </p:txBody>
      </p:sp>
      <p:pic>
        <p:nvPicPr>
          <p:cNvPr id="664" name="Google Shape;664;p61" descr="Image result for swiggy"/>
          <p:cNvPicPr preferRelativeResize="0"/>
          <p:nvPr/>
        </p:nvPicPr>
        <p:blipFill rotWithShape="1">
          <a:blip r:embed="rId3">
            <a:alphaModFix/>
          </a:blip>
          <a:srcRect/>
          <a:stretch/>
        </p:blipFill>
        <p:spPr>
          <a:xfrm>
            <a:off x="10270767" y="1781325"/>
            <a:ext cx="1921233" cy="1921233"/>
          </a:xfrm>
          <a:prstGeom prst="rect">
            <a:avLst/>
          </a:prstGeom>
          <a:noFill/>
          <a:ln>
            <a:noFill/>
          </a:ln>
        </p:spPr>
      </p:pic>
      <p:grpSp>
        <p:nvGrpSpPr>
          <p:cNvPr id="665" name="Google Shape;665;p61"/>
          <p:cNvGrpSpPr/>
          <p:nvPr/>
        </p:nvGrpSpPr>
        <p:grpSpPr>
          <a:xfrm>
            <a:off x="1596176" y="1405613"/>
            <a:ext cx="8403476" cy="5601368"/>
            <a:chOff x="720837" y="110"/>
            <a:chExt cx="8403476" cy="5601368"/>
          </a:xfrm>
        </p:grpSpPr>
        <p:sp>
          <p:nvSpPr>
            <p:cNvPr id="666" name="Google Shape;666;p61"/>
            <p:cNvSpPr/>
            <p:nvPr/>
          </p:nvSpPr>
          <p:spPr>
            <a:xfrm>
              <a:off x="720837" y="110"/>
              <a:ext cx="2523139" cy="1738442"/>
            </a:xfrm>
            <a:prstGeom prst="roundRect">
              <a:avLst>
                <a:gd name="adj" fmla="val 16667"/>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1"/>
            <p:cNvSpPr/>
            <p:nvPr/>
          </p:nvSpPr>
          <p:spPr>
            <a:xfrm>
              <a:off x="720837"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1"/>
            <p:cNvSpPr txBox="1"/>
            <p:nvPr/>
          </p:nvSpPr>
          <p:spPr>
            <a:xfrm>
              <a:off x="720837"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make prediction of demand</a:t>
              </a:r>
              <a:endParaRPr sz="2000" b="0" i="0" u="none" strike="noStrike" cap="none">
                <a:solidFill>
                  <a:srgbClr val="000000"/>
                </a:solidFill>
                <a:latin typeface="Arial"/>
                <a:ea typeface="Arial"/>
                <a:cs typeface="Arial"/>
                <a:sym typeface="Arial"/>
              </a:endParaRPr>
            </a:p>
          </p:txBody>
        </p:sp>
        <p:sp>
          <p:nvSpPr>
            <p:cNvPr id="669" name="Google Shape;669;p61"/>
            <p:cNvSpPr/>
            <p:nvPr/>
          </p:nvSpPr>
          <p:spPr>
            <a:xfrm>
              <a:off x="3496396" y="110"/>
              <a:ext cx="2523139" cy="1738442"/>
            </a:xfrm>
            <a:prstGeom prst="roundRect">
              <a:avLst>
                <a:gd name="adj" fmla="val 16667"/>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1"/>
            <p:cNvSpPr/>
            <p:nvPr/>
          </p:nvSpPr>
          <p:spPr>
            <a:xfrm>
              <a:off x="3496396"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1"/>
            <p:cNvSpPr txBox="1"/>
            <p:nvPr/>
          </p:nvSpPr>
          <p:spPr>
            <a:xfrm>
              <a:off x="3496396"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Sort customer preferences</a:t>
              </a:r>
              <a:endParaRPr sz="2000" b="0" i="0" u="none" strike="noStrike" cap="none">
                <a:solidFill>
                  <a:srgbClr val="000000"/>
                </a:solidFill>
                <a:latin typeface="Arial"/>
                <a:ea typeface="Arial"/>
                <a:cs typeface="Arial"/>
                <a:sym typeface="Arial"/>
              </a:endParaRPr>
            </a:p>
          </p:txBody>
        </p:sp>
        <p:sp>
          <p:nvSpPr>
            <p:cNvPr id="672" name="Google Shape;672;p61"/>
            <p:cNvSpPr/>
            <p:nvPr/>
          </p:nvSpPr>
          <p:spPr>
            <a:xfrm>
              <a:off x="6232670" y="9984"/>
              <a:ext cx="2891643" cy="1738442"/>
            </a:xfrm>
            <a:prstGeom prst="roundRect">
              <a:avLst>
                <a:gd name="adj" fmla="val 16667"/>
              </a:avLst>
            </a:prstGeom>
            <a:blipFill rotWithShape="1">
              <a:blip r:embed="rId6">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1"/>
            <p:cNvSpPr/>
            <p:nvPr/>
          </p:nvSpPr>
          <p:spPr>
            <a:xfrm>
              <a:off x="6456208"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1"/>
            <p:cNvSpPr txBox="1"/>
            <p:nvPr/>
          </p:nvSpPr>
          <p:spPr>
            <a:xfrm>
              <a:off x="6456208"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Improve delivery efficiency</a:t>
              </a:r>
              <a:endParaRPr sz="2000" b="0" i="0" u="none" strike="noStrike" cap="none">
                <a:solidFill>
                  <a:srgbClr val="000000"/>
                </a:solidFill>
                <a:latin typeface="Arial"/>
                <a:ea typeface="Arial"/>
                <a:cs typeface="Arial"/>
                <a:sym typeface="Arial"/>
              </a:endParaRPr>
            </a:p>
          </p:txBody>
        </p:sp>
        <p:sp>
          <p:nvSpPr>
            <p:cNvPr id="675" name="Google Shape;675;p61"/>
            <p:cNvSpPr/>
            <p:nvPr/>
          </p:nvSpPr>
          <p:spPr>
            <a:xfrm>
              <a:off x="3883748" y="2902144"/>
              <a:ext cx="2122288" cy="1738442"/>
            </a:xfrm>
            <a:prstGeom prst="roundRect">
              <a:avLst>
                <a:gd name="adj" fmla="val 16667"/>
              </a:avLst>
            </a:prstGeom>
            <a:blipFill rotWithShape="1">
              <a:blip r:embed="rId7">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1"/>
            <p:cNvSpPr/>
            <p:nvPr/>
          </p:nvSpPr>
          <p:spPr>
            <a:xfrm>
              <a:off x="3053245" y="4665394"/>
              <a:ext cx="3777946"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txBox="1"/>
            <p:nvPr/>
          </p:nvSpPr>
          <p:spPr>
            <a:xfrm>
              <a:off x="3053245" y="4665394"/>
              <a:ext cx="3777946"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find suitable geographical locations for expansion</a:t>
              </a:r>
              <a:endParaRPr sz="2000" b="0" i="0" u="none" strike="noStrike" cap="none">
                <a:solidFill>
                  <a:srgbClr val="000000"/>
                </a:solidFill>
                <a:latin typeface="Arial"/>
                <a:ea typeface="Arial"/>
                <a:cs typeface="Arial"/>
                <a:sym typeface="Arial"/>
              </a:endParaRPr>
            </a:p>
          </p:txBody>
        </p:sp>
      </p:grpSp>
      <p:sp>
        <p:nvSpPr>
          <p:cNvPr id="678" name="Google Shape;678;p61" descr="Demand free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9" name="Google Shape;689;p62"/>
          <p:cNvGrpSpPr/>
          <p:nvPr/>
        </p:nvGrpSpPr>
        <p:grpSpPr>
          <a:xfrm>
            <a:off x="0" y="5607439"/>
            <a:ext cx="64770" cy="1257300"/>
            <a:chOff x="1181105" y="4608196"/>
            <a:chExt cx="64770" cy="1257300"/>
          </a:xfrm>
        </p:grpSpPr>
        <p:sp>
          <p:nvSpPr>
            <p:cNvPr id="690" name="Google Shape;690;p6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1" name="Google Shape;691;p6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2" name="Google Shape;692;p6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3" name="Google Shape;693;p6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694" name="Google Shape;694;p62"/>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How was Swiggy POP was born?</a:t>
            </a:r>
            <a:endParaRPr sz="3200" b="0" i="0" u="none" strike="noStrike" cap="none">
              <a:solidFill>
                <a:schemeClr val="dk2"/>
              </a:solidFill>
              <a:latin typeface="Arial"/>
              <a:ea typeface="Arial"/>
              <a:cs typeface="Arial"/>
              <a:sym typeface="Arial"/>
            </a:endParaRPr>
          </a:p>
        </p:txBody>
      </p:sp>
      <p:sp>
        <p:nvSpPr>
          <p:cNvPr id="695" name="Google Shape;695;p62"/>
          <p:cNvSpPr/>
          <p:nvPr/>
        </p:nvSpPr>
        <p:spPr>
          <a:xfrm>
            <a:off x="557644" y="1323091"/>
            <a:ext cx="11206726"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i="0" u="none" strike="noStrike" cap="none">
                <a:solidFill>
                  <a:srgbClr val="000000"/>
                </a:solidFill>
                <a:latin typeface="Arial"/>
                <a:ea typeface="Arial"/>
                <a:cs typeface="Arial"/>
                <a:sym typeface="Arial"/>
              </a:rPr>
              <a:t>Problem Statement:</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Customers who were ordering food for one person had to go through the pain of choosing from meal options that were usually priced for two.</a:t>
            </a:r>
            <a:endParaRPr/>
          </a:p>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Delivery fee was high - they didn’t seem to like paying 35 bucks of delivery fee for 100 rupee meal</a:t>
            </a:r>
            <a:endParaRPr sz="1800" b="0" i="0" u="none" strike="noStrike" cap="none">
              <a:solidFill>
                <a:srgbClr val="000000"/>
              </a:solidFill>
              <a:latin typeface="Arial"/>
              <a:ea typeface="Arial"/>
              <a:cs typeface="Arial"/>
              <a:sym typeface="Arial"/>
            </a:endParaRPr>
          </a:p>
        </p:txBody>
      </p:sp>
      <p:pic>
        <p:nvPicPr>
          <p:cNvPr id="696" name="Google Shape;696;p62" descr="https://cdn-images-1.medium.com/max/800/1*2R28H_lvcrXkdl1_JvwDBw.png"/>
          <p:cNvPicPr preferRelativeResize="0"/>
          <p:nvPr/>
        </p:nvPicPr>
        <p:blipFill rotWithShape="1">
          <a:blip r:embed="rId3">
            <a:alphaModFix/>
          </a:blip>
          <a:srcRect/>
          <a:stretch/>
        </p:blipFill>
        <p:spPr>
          <a:xfrm>
            <a:off x="3357796" y="2778277"/>
            <a:ext cx="4856813" cy="40797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grpSp>
        <p:nvGrpSpPr>
          <p:cNvPr id="707" name="Google Shape;707;p63"/>
          <p:cNvGrpSpPr/>
          <p:nvPr/>
        </p:nvGrpSpPr>
        <p:grpSpPr>
          <a:xfrm>
            <a:off x="0" y="5607439"/>
            <a:ext cx="64770" cy="1257300"/>
            <a:chOff x="1181105" y="4608196"/>
            <a:chExt cx="64770" cy="1257300"/>
          </a:xfrm>
        </p:grpSpPr>
        <p:sp>
          <p:nvSpPr>
            <p:cNvPr id="708" name="Google Shape;708;p6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09" name="Google Shape;709;p6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10" name="Google Shape;710;p6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11" name="Google Shape;711;p6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12" name="Google Shape;712;p63"/>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was One person meal made affordable?</a:t>
            </a:r>
            <a:endParaRPr sz="3200" b="1" i="0" u="none" strike="noStrike" cap="none">
              <a:solidFill>
                <a:srgbClr val="1E4E79"/>
              </a:solidFill>
              <a:latin typeface="Arial"/>
              <a:ea typeface="Arial"/>
              <a:cs typeface="Arial"/>
              <a:sym typeface="Arial"/>
            </a:endParaRPr>
          </a:p>
        </p:txBody>
      </p:sp>
      <p:sp>
        <p:nvSpPr>
          <p:cNvPr id="713" name="Google Shape;713;p63"/>
          <p:cNvSpPr/>
          <p:nvPr/>
        </p:nvSpPr>
        <p:spPr>
          <a:xfrm>
            <a:off x="557644" y="1323091"/>
            <a:ext cx="11206726" cy="40934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000000"/>
                </a:solidFill>
                <a:latin typeface="Arial"/>
                <a:ea typeface="Arial"/>
                <a:cs typeface="Arial"/>
                <a:sym typeface="Arial"/>
              </a:rPr>
              <a:t>Data acquisition:</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Aim was to find whether there was a market for single serve meals through data by searching for:</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item count in a typical Swiggy cart</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orders which fit into meal-for-one definition</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orders which fit into meal-for-one definition AND were made from a restaurant offering free delivery</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 flows which fit into meal-for-one definition BUT had a delivery charge applicable AND were abandoned at the cart</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And there was enough data suggesting to solve this single serving meal problem that none of the other competitors had solved</a:t>
            </a:r>
            <a:endParaRPr sz="2000" b="0" i="0" u="none" strike="noStrike" cap="none">
              <a:solidFill>
                <a:srgbClr val="000000"/>
              </a:solidFill>
              <a:latin typeface="Arial"/>
              <a:ea typeface="Arial"/>
              <a:cs typeface="Arial"/>
              <a:sym typeface="Arial"/>
            </a:endParaRPr>
          </a:p>
        </p:txBody>
      </p:sp>
      <p:sp>
        <p:nvSpPr>
          <p:cNvPr id="714" name="Google Shape;714;p63"/>
          <p:cNvSpPr/>
          <p:nvPr/>
        </p:nvSpPr>
        <p:spPr>
          <a:xfrm>
            <a:off x="357590" y="5931289"/>
            <a:ext cx="1196633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725" name="Google Shape;725;p64"/>
          <p:cNvGrpSpPr/>
          <p:nvPr/>
        </p:nvGrpSpPr>
        <p:grpSpPr>
          <a:xfrm>
            <a:off x="0" y="5607439"/>
            <a:ext cx="64770" cy="1257300"/>
            <a:chOff x="1181105" y="4608196"/>
            <a:chExt cx="64770" cy="1257300"/>
          </a:xfrm>
        </p:grpSpPr>
        <p:sp>
          <p:nvSpPr>
            <p:cNvPr id="726" name="Google Shape;726;p6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7" name="Google Shape;727;p6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8" name="Google Shape;728;p6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9" name="Google Shape;729;p6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30" name="Google Shape;730;p64"/>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Solution to single serve meals</a:t>
            </a:r>
            <a:endParaRPr sz="3200" b="1" i="0" u="none" strike="noStrike" cap="none">
              <a:solidFill>
                <a:srgbClr val="1E4E79"/>
              </a:solidFill>
              <a:latin typeface="Arial"/>
              <a:ea typeface="Arial"/>
              <a:cs typeface="Arial"/>
              <a:sym typeface="Arial"/>
            </a:endParaRPr>
          </a:p>
        </p:txBody>
      </p:sp>
      <p:grpSp>
        <p:nvGrpSpPr>
          <p:cNvPr id="731" name="Google Shape;731;p64"/>
          <p:cNvGrpSpPr/>
          <p:nvPr/>
        </p:nvGrpSpPr>
        <p:grpSpPr>
          <a:xfrm>
            <a:off x="2098607" y="1208118"/>
            <a:ext cx="8124799" cy="5649881"/>
            <a:chOff x="1600" y="13449"/>
            <a:chExt cx="8124799" cy="5649881"/>
          </a:xfrm>
        </p:grpSpPr>
        <p:sp>
          <p:nvSpPr>
            <p:cNvPr id="732" name="Google Shape;732;p64"/>
            <p:cNvSpPr/>
            <p:nvPr/>
          </p:nvSpPr>
          <p:spPr>
            <a:xfrm>
              <a:off x="1600" y="13449"/>
              <a:ext cx="2538933" cy="1749324"/>
            </a:xfrm>
            <a:prstGeom prst="roundRect">
              <a:avLst>
                <a:gd name="adj" fmla="val 16667"/>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4"/>
            <p:cNvSpPr/>
            <p:nvPr/>
          </p:nvSpPr>
          <p:spPr>
            <a:xfrm>
              <a:off x="1600"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4"/>
            <p:cNvSpPr txBox="1"/>
            <p:nvPr/>
          </p:nvSpPr>
          <p:spPr>
            <a:xfrm>
              <a:off x="1600"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delivery free</a:t>
              </a:r>
              <a:endParaRPr sz="1800" b="0" i="0" u="none" strike="noStrike" cap="none">
                <a:solidFill>
                  <a:srgbClr val="000000"/>
                </a:solidFill>
                <a:latin typeface="Arial"/>
                <a:ea typeface="Arial"/>
                <a:cs typeface="Arial"/>
                <a:sym typeface="Arial"/>
              </a:endParaRPr>
            </a:p>
          </p:txBody>
        </p:sp>
        <p:sp>
          <p:nvSpPr>
            <p:cNvPr id="735" name="Google Shape;735;p64"/>
            <p:cNvSpPr/>
            <p:nvPr/>
          </p:nvSpPr>
          <p:spPr>
            <a:xfrm>
              <a:off x="2794533" y="13449"/>
              <a:ext cx="2538933" cy="1749324"/>
            </a:xfrm>
            <a:prstGeom prst="roundRect">
              <a:avLst>
                <a:gd name="adj" fmla="val 16667"/>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4"/>
            <p:cNvSpPr/>
            <p:nvPr/>
          </p:nvSpPr>
          <p:spPr>
            <a:xfrm>
              <a:off x="2794533"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4"/>
            <p:cNvSpPr txBox="1"/>
            <p:nvPr/>
          </p:nvSpPr>
          <p:spPr>
            <a:xfrm>
              <a:off x="2794533"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manual polygons in city such that distance between two farthest points is &lt;3 kms</a:t>
              </a:r>
              <a:endParaRPr sz="1800" b="0" i="0" u="none" strike="noStrike" cap="none">
                <a:solidFill>
                  <a:srgbClr val="000000"/>
                </a:solidFill>
                <a:latin typeface="Arial"/>
                <a:ea typeface="Arial"/>
                <a:cs typeface="Arial"/>
                <a:sym typeface="Arial"/>
              </a:endParaRPr>
            </a:p>
          </p:txBody>
        </p:sp>
        <p:sp>
          <p:nvSpPr>
            <p:cNvPr id="738" name="Google Shape;738;p64"/>
            <p:cNvSpPr/>
            <p:nvPr/>
          </p:nvSpPr>
          <p:spPr>
            <a:xfrm>
              <a:off x="5846069" y="13449"/>
              <a:ext cx="2021727" cy="1749324"/>
            </a:xfrm>
            <a:prstGeom prst="roundRect">
              <a:avLst>
                <a:gd name="adj" fmla="val 16667"/>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4"/>
            <p:cNvSpPr/>
            <p:nvPr/>
          </p:nvSpPr>
          <p:spPr>
            <a:xfrm>
              <a:off x="5587466"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4"/>
            <p:cNvSpPr txBox="1"/>
            <p:nvPr/>
          </p:nvSpPr>
          <p:spPr>
            <a:xfrm>
              <a:off x="5587466"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predictable orders so as to reduce restaurant prep time</a:t>
              </a:r>
              <a:endParaRPr sz="1800" b="0" i="0" u="none" strike="noStrike" cap="none">
                <a:solidFill>
                  <a:srgbClr val="000000"/>
                </a:solidFill>
                <a:latin typeface="Arial"/>
                <a:ea typeface="Arial"/>
                <a:cs typeface="Arial"/>
                <a:sym typeface="Arial"/>
              </a:endParaRPr>
            </a:p>
          </p:txBody>
        </p:sp>
        <p:sp>
          <p:nvSpPr>
            <p:cNvPr id="741" name="Google Shape;741;p64"/>
            <p:cNvSpPr/>
            <p:nvPr/>
          </p:nvSpPr>
          <p:spPr>
            <a:xfrm>
              <a:off x="1259847" y="3301724"/>
              <a:ext cx="1998318" cy="1749324"/>
            </a:xfrm>
            <a:prstGeom prst="roundRect">
              <a:avLst>
                <a:gd name="adj" fmla="val 16667"/>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4"/>
            <p:cNvSpPr/>
            <p:nvPr/>
          </p:nvSpPr>
          <p:spPr>
            <a:xfrm>
              <a:off x="1005128" y="4721386"/>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4"/>
            <p:cNvSpPr txBox="1"/>
            <p:nvPr/>
          </p:nvSpPr>
          <p:spPr>
            <a:xfrm>
              <a:off x="1005128" y="4721386"/>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None/>
              </a:pPr>
              <a:r>
                <a:rPr lang="en-IN" sz="1800" b="0" i="0" u="none" strike="noStrike" cap="none">
                  <a:solidFill>
                    <a:srgbClr val="000000"/>
                  </a:solidFill>
                  <a:latin typeface="Arial"/>
                  <a:ea typeface="Arial"/>
                  <a:cs typeface="Arial"/>
                  <a:sym typeface="Arial"/>
                </a:rPr>
                <a:t>Pre defined time slots</a:t>
              </a:r>
              <a:endParaRPr sz="1800" b="0" i="0" u="none" strike="noStrike" cap="none">
                <a:solidFill>
                  <a:srgbClr val="000000"/>
                </a:solidFill>
                <a:latin typeface="Arial"/>
                <a:ea typeface="Arial"/>
                <a:cs typeface="Arial"/>
                <a:sym typeface="Arial"/>
              </a:endParaRPr>
            </a:p>
          </p:txBody>
        </p:sp>
        <p:sp>
          <p:nvSpPr>
            <p:cNvPr id="744" name="Google Shape;744;p64"/>
            <p:cNvSpPr/>
            <p:nvPr/>
          </p:nvSpPr>
          <p:spPr>
            <a:xfrm>
              <a:off x="3782472" y="3301724"/>
              <a:ext cx="3355987" cy="1749324"/>
            </a:xfrm>
            <a:prstGeom prst="roundRect">
              <a:avLst>
                <a:gd name="adj" fmla="val 16667"/>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4"/>
            <p:cNvSpPr/>
            <p:nvPr/>
          </p:nvSpPr>
          <p:spPr>
            <a:xfrm>
              <a:off x="4295350" y="4481116"/>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4"/>
            <p:cNvSpPr txBox="1"/>
            <p:nvPr/>
          </p:nvSpPr>
          <p:spPr>
            <a:xfrm>
              <a:off x="4295350" y="4481116"/>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None/>
              </a:pPr>
              <a:r>
                <a:rPr lang="en-IN" sz="1800" b="0" i="0" u="none" strike="noStrike" cap="none">
                  <a:solidFill>
                    <a:srgbClr val="000000"/>
                  </a:solidFill>
                  <a:latin typeface="Arial"/>
                  <a:ea typeface="Arial"/>
                  <a:cs typeface="Arial"/>
                  <a:sym typeface="Arial"/>
                </a:rPr>
                <a:t>Enables Lesser delivery time and batch delivery</a:t>
              </a: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7" name="Google Shape;757;p65"/>
          <p:cNvGrpSpPr/>
          <p:nvPr/>
        </p:nvGrpSpPr>
        <p:grpSpPr>
          <a:xfrm>
            <a:off x="0" y="5607439"/>
            <a:ext cx="64770" cy="1257300"/>
            <a:chOff x="1181105" y="4608196"/>
            <a:chExt cx="64770" cy="1257300"/>
          </a:xfrm>
        </p:grpSpPr>
        <p:sp>
          <p:nvSpPr>
            <p:cNvPr id="758" name="Google Shape;758;p6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59" name="Google Shape;759;p6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60" name="Google Shape;760;p6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61" name="Google Shape;761;p6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62" name="Google Shape;762;p65"/>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Deployment of Swiggy POP</a:t>
            </a:r>
            <a:endParaRPr sz="3200" b="1" i="0" u="none" strike="noStrike" cap="none">
              <a:solidFill>
                <a:srgbClr val="1E4E79"/>
              </a:solidFill>
              <a:latin typeface="Arial"/>
              <a:ea typeface="Arial"/>
              <a:cs typeface="Arial"/>
              <a:sym typeface="Arial"/>
            </a:endParaRPr>
          </a:p>
        </p:txBody>
      </p:sp>
      <p:pic>
        <p:nvPicPr>
          <p:cNvPr id="763" name="Google Shape;763;p65" descr="https://cdn-images-1.medium.com/max/800/1*eT2fuel8dzGhzXD9fTyUbQ.png"/>
          <p:cNvPicPr preferRelativeResize="0"/>
          <p:nvPr/>
        </p:nvPicPr>
        <p:blipFill rotWithShape="1">
          <a:blip r:embed="rId3">
            <a:alphaModFix/>
          </a:blip>
          <a:srcRect/>
          <a:stretch/>
        </p:blipFill>
        <p:spPr>
          <a:xfrm>
            <a:off x="1409507" y="1646442"/>
            <a:ext cx="9115727" cy="47515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pSp>
        <p:nvGrpSpPr>
          <p:cNvPr id="774" name="Google Shape;774;p66"/>
          <p:cNvGrpSpPr/>
          <p:nvPr/>
        </p:nvGrpSpPr>
        <p:grpSpPr>
          <a:xfrm>
            <a:off x="0" y="5607439"/>
            <a:ext cx="64770" cy="1257300"/>
            <a:chOff x="1181105" y="4608196"/>
            <a:chExt cx="64770" cy="1257300"/>
          </a:xfrm>
        </p:grpSpPr>
        <p:sp>
          <p:nvSpPr>
            <p:cNvPr id="775" name="Google Shape;775;p6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6" name="Google Shape;776;p6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7" name="Google Shape;777;p6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8" name="Google Shape;778;p6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79" name="Google Shape;779;p66"/>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IN" sz="2800" b="0" i="0" u="none" strike="noStrike" cap="none">
                <a:solidFill>
                  <a:schemeClr val="dk2"/>
                </a:solidFill>
                <a:latin typeface="Arial"/>
                <a:ea typeface="Arial"/>
                <a:cs typeface="Arial"/>
                <a:sym typeface="Arial"/>
              </a:rPr>
              <a:t>Let’s understand how ecommerce apps use data science</a:t>
            </a:r>
            <a:endParaRPr sz="2800" b="0" i="0" u="none" strike="noStrike" cap="none">
              <a:solidFill>
                <a:schemeClr val="dk2"/>
              </a:solidFill>
              <a:latin typeface="Arial"/>
              <a:ea typeface="Arial"/>
              <a:cs typeface="Arial"/>
              <a:sym typeface="Arial"/>
            </a:endParaRPr>
          </a:p>
        </p:txBody>
      </p:sp>
      <p:grpSp>
        <p:nvGrpSpPr>
          <p:cNvPr id="780" name="Google Shape;780;p66"/>
          <p:cNvGrpSpPr/>
          <p:nvPr/>
        </p:nvGrpSpPr>
        <p:grpSpPr>
          <a:xfrm>
            <a:off x="1327520" y="2641469"/>
            <a:ext cx="9833513" cy="3129657"/>
            <a:chOff x="2476" y="1235966"/>
            <a:chExt cx="9833513" cy="3129657"/>
          </a:xfrm>
        </p:grpSpPr>
        <p:sp>
          <p:nvSpPr>
            <p:cNvPr id="781" name="Google Shape;781;p66"/>
            <p:cNvSpPr/>
            <p:nvPr/>
          </p:nvSpPr>
          <p:spPr>
            <a:xfrm>
              <a:off x="2476" y="1235966"/>
              <a:ext cx="2952507" cy="2034277"/>
            </a:xfrm>
            <a:prstGeom prst="roundRect">
              <a:avLst>
                <a:gd name="adj" fmla="val 16667"/>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6"/>
            <p:cNvSpPr/>
            <p:nvPr/>
          </p:nvSpPr>
          <p:spPr>
            <a:xfrm>
              <a:off x="2476"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6"/>
            <p:cNvSpPr txBox="1"/>
            <p:nvPr/>
          </p:nvSpPr>
          <p:spPr>
            <a:xfrm>
              <a:off x="2476"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To predict region wise demand, thus stocking inventory as per the demand </a:t>
              </a:r>
              <a:endParaRPr sz="1800" b="0" i="0" u="none" strike="noStrike" cap="none">
                <a:solidFill>
                  <a:srgbClr val="000000"/>
                </a:solidFill>
                <a:latin typeface="Arial"/>
                <a:ea typeface="Arial"/>
                <a:cs typeface="Arial"/>
                <a:sym typeface="Arial"/>
              </a:endParaRPr>
            </a:p>
          </p:txBody>
        </p:sp>
        <p:sp>
          <p:nvSpPr>
            <p:cNvPr id="784" name="Google Shape;784;p66"/>
            <p:cNvSpPr/>
            <p:nvPr/>
          </p:nvSpPr>
          <p:spPr>
            <a:xfrm>
              <a:off x="3250358" y="1235966"/>
              <a:ext cx="2952507" cy="2034277"/>
            </a:xfrm>
            <a:prstGeom prst="roundRect">
              <a:avLst>
                <a:gd name="adj" fmla="val 16667"/>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6"/>
            <p:cNvSpPr/>
            <p:nvPr/>
          </p:nvSpPr>
          <p:spPr>
            <a:xfrm>
              <a:off x="3250358"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6"/>
            <p:cNvSpPr txBox="1"/>
            <p:nvPr/>
          </p:nvSpPr>
          <p:spPr>
            <a:xfrm>
              <a:off x="3250358"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Create algorithms to accurately predict date of delivery by calculating user and product location</a:t>
              </a:r>
              <a:endParaRPr sz="1800" b="0" i="0" u="none" strike="noStrike" cap="none">
                <a:solidFill>
                  <a:srgbClr val="000000"/>
                </a:solidFill>
                <a:latin typeface="Arial"/>
                <a:ea typeface="Arial"/>
                <a:cs typeface="Arial"/>
                <a:sym typeface="Arial"/>
              </a:endParaRPr>
            </a:p>
          </p:txBody>
        </p:sp>
        <p:sp>
          <p:nvSpPr>
            <p:cNvPr id="787" name="Google Shape;787;p66"/>
            <p:cNvSpPr/>
            <p:nvPr/>
          </p:nvSpPr>
          <p:spPr>
            <a:xfrm>
              <a:off x="6452269" y="1247520"/>
              <a:ext cx="3383720" cy="2034277"/>
            </a:xfrm>
            <a:prstGeom prst="roundRect">
              <a:avLst>
                <a:gd name="adj" fmla="val 16667"/>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6"/>
            <p:cNvSpPr/>
            <p:nvPr/>
          </p:nvSpPr>
          <p:spPr>
            <a:xfrm>
              <a:off x="6713846"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6"/>
            <p:cNvSpPr txBox="1"/>
            <p:nvPr/>
          </p:nvSpPr>
          <p:spPr>
            <a:xfrm>
              <a:off x="6713846"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Moved from keyword-based search to more semantic-based searches powered by NLP</a:t>
              </a:r>
              <a:endParaRPr sz="1800" b="0" i="0" u="none" strike="noStrike" cap="none">
                <a:solidFill>
                  <a:srgbClr val="000000"/>
                </a:solidFill>
                <a:latin typeface="Arial"/>
                <a:ea typeface="Arial"/>
                <a:cs typeface="Arial"/>
                <a:sym typeface="Arial"/>
              </a:endParaRPr>
            </a:p>
          </p:txBody>
        </p:sp>
      </p:grpSp>
      <p:sp>
        <p:nvSpPr>
          <p:cNvPr id="790" name="Google Shape;790;p66" descr="Demand free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64" name="Google Shape;264;p38"/>
          <p:cNvSpPr txBox="1"/>
          <p:nvPr/>
        </p:nvSpPr>
        <p:spPr>
          <a:xfrm>
            <a:off x="465488" y="887769"/>
            <a:ext cx="7292625" cy="5230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99"/>
              <a:buFont typeface="Arial"/>
              <a:buNone/>
            </a:pPr>
            <a:r>
              <a:rPr lang="en-IN" sz="2799" b="1" i="0" u="none" strike="noStrike" cap="none" dirty="0">
                <a:solidFill>
                  <a:srgbClr val="0070C0"/>
                </a:solidFill>
                <a:latin typeface="Calibri"/>
                <a:ea typeface="Calibri"/>
                <a:cs typeface="Calibri"/>
                <a:sym typeface="Calibri"/>
              </a:rPr>
              <a:t>Agenda for Today </a:t>
            </a:r>
            <a:endParaRPr sz="2799" b="1" i="0" u="none" strike="noStrike" cap="none" dirty="0">
              <a:solidFill>
                <a:srgbClr val="0070C0"/>
              </a:solidFill>
              <a:latin typeface="Calibri"/>
              <a:ea typeface="Calibri"/>
              <a:cs typeface="Calibri"/>
              <a:sym typeface="Calibri"/>
            </a:endParaRPr>
          </a:p>
        </p:txBody>
      </p:sp>
      <p:grpSp>
        <p:nvGrpSpPr>
          <p:cNvPr id="274" name="Google Shape;274;p38"/>
          <p:cNvGrpSpPr/>
          <p:nvPr/>
        </p:nvGrpSpPr>
        <p:grpSpPr>
          <a:xfrm>
            <a:off x="1982001" y="3813741"/>
            <a:ext cx="8227997" cy="505440"/>
            <a:chOff x="0" y="1875541"/>
            <a:chExt cx="8227997" cy="505440"/>
          </a:xfrm>
        </p:grpSpPr>
        <p:sp>
          <p:nvSpPr>
            <p:cNvPr id="275" name="Google Shape;275;p38"/>
            <p:cNvSpPr/>
            <p:nvPr/>
          </p:nvSpPr>
          <p:spPr>
            <a:xfrm>
              <a:off x="0" y="1875541"/>
              <a:ext cx="8227997" cy="50544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8"/>
            <p:cNvSpPr txBox="1"/>
            <p:nvPr/>
          </p:nvSpPr>
          <p:spPr>
            <a:xfrm>
              <a:off x="24674" y="1900215"/>
              <a:ext cx="8178649" cy="456092"/>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6" name="TextBox 5">
            <a:extLst>
              <a:ext uri="{FF2B5EF4-FFF2-40B4-BE49-F238E27FC236}">
                <a16:creationId xmlns:a16="http://schemas.microsoft.com/office/drawing/2014/main" id="{FE2E1EC7-6013-094B-BE98-B2396E377655}"/>
              </a:ext>
            </a:extLst>
          </p:cNvPr>
          <p:cNvSpPr txBox="1"/>
          <p:nvPr/>
        </p:nvSpPr>
        <p:spPr>
          <a:xfrm>
            <a:off x="1248937" y="1836234"/>
            <a:ext cx="8772292" cy="3323987"/>
          </a:xfrm>
          <a:prstGeom prst="rect">
            <a:avLst/>
          </a:prstGeom>
          <a:noFill/>
        </p:spPr>
        <p:txBody>
          <a:bodyPr wrap="square" rtlCol="0">
            <a:spAutoFit/>
          </a:bodyPr>
          <a:lstStyle/>
          <a:p>
            <a:pPr marL="285750" indent="-285750">
              <a:buFont typeface="Arial" panose="020B0604020202020204" pitchFamily="34" charset="0"/>
              <a:buChar char="•"/>
            </a:pPr>
            <a:r>
              <a:rPr lang="en-US" dirty="0"/>
              <a:t>Netflix Data Science Case</a:t>
            </a:r>
          </a:p>
          <a:p>
            <a:pPr marL="285750" indent="-285750">
              <a:buFont typeface="Arial" panose="020B0604020202020204" pitchFamily="34" charset="0"/>
              <a:buChar char="•"/>
            </a:pPr>
            <a:r>
              <a:rPr lang="en-IN" dirty="0"/>
              <a:t>Data &amp; It’s Type </a:t>
            </a:r>
          </a:p>
          <a:p>
            <a:pPr marL="285750" indent="-285750">
              <a:buFont typeface="Arial" panose="020B0604020202020204" pitchFamily="34" charset="0"/>
              <a:buChar char="•"/>
            </a:pPr>
            <a:r>
              <a:rPr lang="en-IN" dirty="0"/>
              <a:t>What is Data Science </a:t>
            </a:r>
          </a:p>
          <a:p>
            <a:pPr marL="285750" indent="-285750">
              <a:buFont typeface="Arial" panose="020B0604020202020204" pitchFamily="34" charset="0"/>
              <a:buChar char="•"/>
            </a:pPr>
            <a:r>
              <a:rPr lang="en-IN" dirty="0"/>
              <a:t>Analytics, BI, EDA &amp; ML</a:t>
            </a:r>
          </a:p>
          <a:p>
            <a:pPr marL="285750" indent="-285750">
              <a:buFont typeface="Arial" panose="020B0604020202020204" pitchFamily="34" charset="0"/>
              <a:buChar char="•"/>
            </a:pPr>
            <a:r>
              <a:rPr lang="en-IN" dirty="0"/>
              <a:t>Data Scientist </a:t>
            </a:r>
          </a:p>
          <a:p>
            <a:pPr marL="285750" indent="-285750">
              <a:buFont typeface="Arial" panose="020B0604020202020204" pitchFamily="34" charset="0"/>
              <a:buChar char="•"/>
            </a:pPr>
            <a:r>
              <a:rPr lang="en-IN" dirty="0"/>
              <a:t>Problems data science solves</a:t>
            </a:r>
          </a:p>
          <a:p>
            <a:pPr marL="285750" indent="-285750">
              <a:buFont typeface="Arial" panose="020B0604020202020204" pitchFamily="34" charset="0"/>
              <a:buChar char="•"/>
            </a:pPr>
            <a:r>
              <a:rPr lang="en-IN" dirty="0"/>
              <a:t>Industry Applications </a:t>
            </a:r>
          </a:p>
          <a:p>
            <a:pPr marL="285750" indent="-285750">
              <a:buFont typeface="Arial" panose="020B0604020202020204" pitchFamily="34" charset="0"/>
              <a:buChar char="•"/>
            </a:pPr>
            <a:r>
              <a:rPr lang="en-IN" dirty="0"/>
              <a:t>Data Science Cycle </a:t>
            </a:r>
          </a:p>
          <a:p>
            <a:pPr marL="285750" indent="-285750">
              <a:buFont typeface="Arial" panose="020B0604020202020204" pitchFamily="34" charset="0"/>
              <a:buChar char="•"/>
            </a:pPr>
            <a:r>
              <a:rPr lang="en-IN" dirty="0"/>
              <a:t>What is Machine Learning </a:t>
            </a:r>
          </a:p>
          <a:p>
            <a:pPr marL="285750" indent="-285750">
              <a:buFont typeface="Arial" panose="020B0604020202020204" pitchFamily="34" charset="0"/>
              <a:buChar char="•"/>
            </a:pPr>
            <a:r>
              <a:rPr lang="en-IN" dirty="0"/>
              <a:t>Traditional Programming vs ML</a:t>
            </a:r>
          </a:p>
          <a:p>
            <a:pPr marL="285750" indent="-285750">
              <a:buFont typeface="Arial" panose="020B0604020202020204" pitchFamily="34" charset="0"/>
              <a:buChar char="•"/>
            </a:pPr>
            <a:r>
              <a:rPr lang="en-IN" dirty="0"/>
              <a:t>ML Terminologies </a:t>
            </a:r>
          </a:p>
          <a:p>
            <a:pPr marL="285750" indent="-285750">
              <a:buFont typeface="Arial" panose="020B0604020202020204" pitchFamily="34" charset="0"/>
              <a:buChar char="•"/>
            </a:pPr>
            <a:r>
              <a:rPr lang="en-IN" dirty="0"/>
              <a:t>Types of Learning </a:t>
            </a:r>
          </a:p>
          <a:p>
            <a:pPr marL="285750" indent="-285750">
              <a:buFont typeface="Arial" panose="020B0604020202020204" pitchFamily="34" charset="0"/>
              <a:buChar char="•"/>
            </a:pPr>
            <a:r>
              <a:rPr lang="en-IN" dirty="0"/>
              <a:t>Machine Learning Flow </a:t>
            </a:r>
          </a:p>
          <a:p>
            <a:pPr marL="285750" indent="-285750">
              <a:buFont typeface="Arial" panose="020B0604020202020204" pitchFamily="34" charset="0"/>
              <a:buChar char="•"/>
            </a:pPr>
            <a:r>
              <a:rPr lang="en-IN" dirty="0"/>
              <a:t>Error Metrics </a:t>
            </a:r>
          </a:p>
          <a:p>
            <a:pPr marL="285750" indent="-285750">
              <a:buFont typeface="Arial" panose="020B0604020202020204" pitchFamily="34" charset="0"/>
              <a:buChar char="•"/>
            </a:pPr>
            <a:r>
              <a:rPr lang="en-IN" dirty="0"/>
              <a:t>Model Interpretation </a:t>
            </a:r>
          </a:p>
        </p:txBody>
      </p:sp>
      <p:sp>
        <p:nvSpPr>
          <p:cNvPr id="2" name="TextBox 1">
            <a:extLst>
              <a:ext uri="{FF2B5EF4-FFF2-40B4-BE49-F238E27FC236}">
                <a16:creationId xmlns:a16="http://schemas.microsoft.com/office/drawing/2014/main" id="{159174DE-6A9A-1B4B-997A-08BE0CFCDA7F}"/>
              </a:ext>
            </a:extLst>
          </p:cNvPr>
          <p:cNvSpPr txBox="1"/>
          <p:nvPr/>
        </p:nvSpPr>
        <p:spPr>
          <a:xfrm>
            <a:off x="6592186" y="1410853"/>
            <a:ext cx="4986670" cy="2246769"/>
          </a:xfrm>
          <a:prstGeom prst="rect">
            <a:avLst/>
          </a:prstGeom>
          <a:noFill/>
        </p:spPr>
        <p:txBody>
          <a:bodyPr wrap="square" rtlCol="0">
            <a:spAutoFit/>
          </a:bodyPr>
          <a:lstStyle/>
          <a:p>
            <a:r>
              <a:rPr lang="en-US" dirty="0"/>
              <a:t>Day Plan </a:t>
            </a:r>
          </a:p>
          <a:p>
            <a:endParaRPr lang="en-US" dirty="0"/>
          </a:p>
          <a:p>
            <a:r>
              <a:rPr lang="en-US" dirty="0"/>
              <a:t>9.00 – 9.30 : Class Prep’s &amp; Intro’s</a:t>
            </a:r>
          </a:p>
          <a:p>
            <a:r>
              <a:rPr lang="en-US" dirty="0"/>
              <a:t>9.30 – 10.30: Session </a:t>
            </a:r>
          </a:p>
          <a:p>
            <a:r>
              <a:rPr lang="en-US" dirty="0"/>
              <a:t>10.30 - 10.45: Break </a:t>
            </a:r>
          </a:p>
          <a:p>
            <a:r>
              <a:rPr lang="en-US" dirty="0"/>
              <a:t>10.45 – 12.30: Session </a:t>
            </a:r>
          </a:p>
          <a:p>
            <a:r>
              <a:rPr lang="en-US" dirty="0"/>
              <a:t>12.30 – 1.30: Lunch </a:t>
            </a:r>
          </a:p>
          <a:p>
            <a:r>
              <a:rPr lang="en-US" dirty="0"/>
              <a:t>1.30 – 3.00: Session </a:t>
            </a:r>
          </a:p>
          <a:p>
            <a:r>
              <a:rPr lang="en-US" dirty="0"/>
              <a:t>3.00 – 3.15: Break </a:t>
            </a:r>
          </a:p>
          <a:p>
            <a:r>
              <a:rPr lang="en-US" dirty="0"/>
              <a:t>3.15 – 5.00: Session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67"/>
          <p:cNvSpPr txBox="1"/>
          <p:nvPr/>
        </p:nvSpPr>
        <p:spPr>
          <a:xfrm>
            <a:off x="3770096" y="2905429"/>
            <a:ext cx="5477782"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Deeper Discussions</a:t>
            </a:r>
            <a:endParaRPr sz="4400" b="1" i="0" u="none" strike="noStrike" cap="none">
              <a:solidFill>
                <a:srgbClr val="1E4E79"/>
              </a:solidFill>
              <a:latin typeface="Raleway"/>
              <a:ea typeface="Raleway"/>
              <a:cs typeface="Raleway"/>
              <a:sym typeface="Raleway"/>
            </a:endParaRPr>
          </a:p>
        </p:txBody>
      </p:sp>
      <p:sp>
        <p:nvSpPr>
          <p:cNvPr id="797" name="Google Shape;797;p6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8"/>
          <p:cNvSpPr txBox="1">
            <a:spLocks noGrp="1"/>
          </p:cNvSpPr>
          <p:nvPr>
            <p:ph type="title"/>
          </p:nvPr>
        </p:nvSpPr>
        <p:spPr>
          <a:xfrm>
            <a:off x="460828" y="74838"/>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Data Science: Science or Art?</a:t>
            </a:r>
            <a:endParaRPr sz="4000" b="1">
              <a:solidFill>
                <a:srgbClr val="1E4E79"/>
              </a:solidFill>
              <a:latin typeface="Arial"/>
              <a:ea typeface="Arial"/>
              <a:cs typeface="Arial"/>
              <a:sym typeface="Arial"/>
            </a:endParaRPr>
          </a:p>
        </p:txBody>
      </p:sp>
      <p:sp>
        <p:nvSpPr>
          <p:cNvPr id="803" name="Google Shape;803;p68"/>
          <p:cNvSpPr txBox="1">
            <a:spLocks noGrp="1"/>
          </p:cNvSpPr>
          <p:nvPr>
            <p:ph type="body" idx="1"/>
          </p:nvPr>
        </p:nvSpPr>
        <p:spPr>
          <a:xfrm>
            <a:off x="632823" y="2060887"/>
            <a:ext cx="5500744" cy="40233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80000"/>
              </a:lnSpc>
              <a:spcBef>
                <a:spcPts val="1000"/>
              </a:spcBef>
              <a:spcAft>
                <a:spcPts val="0"/>
              </a:spcAft>
              <a:buClr>
                <a:schemeClr val="dk1"/>
              </a:buClr>
              <a:buSzPts val="2800"/>
              <a:buFont typeface="Arial"/>
              <a:buChar char="•"/>
            </a:pPr>
            <a:r>
              <a:rPr lang="en-IN" sz="2800"/>
              <a:t>It is more </a:t>
            </a:r>
            <a:r>
              <a:rPr lang="en-IN" sz="2800" b="1"/>
              <a:t>Art</a:t>
            </a:r>
            <a:r>
              <a:rPr lang="en-IN" sz="2800"/>
              <a:t> and less Science </a:t>
            </a:r>
            <a:endParaRPr/>
          </a:p>
          <a:p>
            <a:pPr marL="457200" lvl="0" indent="-406400" algn="l" rtl="0">
              <a:lnSpc>
                <a:spcPct val="80000"/>
              </a:lnSpc>
              <a:spcBef>
                <a:spcPts val="1000"/>
              </a:spcBef>
              <a:spcAft>
                <a:spcPts val="0"/>
              </a:spcAft>
              <a:buSzPts val="2800"/>
              <a:buChar char="•"/>
            </a:pPr>
            <a:r>
              <a:rPr lang="en-IN" sz="2800"/>
              <a:t>Ways in which </a:t>
            </a:r>
            <a:r>
              <a:rPr lang="en-IN" sz="2800" b="1"/>
              <a:t>creativity can be expressed in data science include</a:t>
            </a:r>
            <a:r>
              <a:rPr lang="en-IN" sz="2800"/>
              <a:t>:</a:t>
            </a:r>
            <a:endParaRPr/>
          </a:p>
          <a:p>
            <a:pPr marL="914400" lvl="1" indent="-381000" algn="l" rtl="0">
              <a:lnSpc>
                <a:spcPct val="80000"/>
              </a:lnSpc>
              <a:spcBef>
                <a:spcPts val="500"/>
              </a:spcBef>
              <a:spcAft>
                <a:spcPts val="0"/>
              </a:spcAft>
              <a:buSzPts val="2400"/>
              <a:buChar char="•"/>
            </a:pPr>
            <a:r>
              <a:rPr lang="en-IN" sz="2600"/>
              <a:t>applying techniques in unconventional settings.</a:t>
            </a:r>
            <a:endParaRPr/>
          </a:p>
          <a:p>
            <a:pPr marL="914400" lvl="1" indent="-381000" algn="l" rtl="0">
              <a:lnSpc>
                <a:spcPct val="80000"/>
              </a:lnSpc>
              <a:spcBef>
                <a:spcPts val="500"/>
              </a:spcBef>
              <a:spcAft>
                <a:spcPts val="0"/>
              </a:spcAft>
              <a:buSzPts val="2400"/>
              <a:buChar char="•"/>
            </a:pPr>
            <a:r>
              <a:rPr lang="en-IN" sz="2600"/>
              <a:t>combining techniques in unconventional ways.</a:t>
            </a:r>
            <a:endParaRPr/>
          </a:p>
          <a:p>
            <a:pPr marL="914400" lvl="1" indent="-381000" algn="l" rtl="0">
              <a:lnSpc>
                <a:spcPct val="80000"/>
              </a:lnSpc>
              <a:spcBef>
                <a:spcPts val="500"/>
              </a:spcBef>
              <a:spcAft>
                <a:spcPts val="0"/>
              </a:spcAft>
              <a:buSzPts val="2400"/>
              <a:buChar char="•"/>
            </a:pPr>
            <a:r>
              <a:rPr lang="en-IN" sz="2600"/>
              <a:t>developing new and unusual hypothesis.</a:t>
            </a:r>
            <a:endParaRPr/>
          </a:p>
          <a:p>
            <a:pPr marL="457200" marR="0" lvl="0" indent="-228600" algn="l" rtl="0">
              <a:lnSpc>
                <a:spcPct val="80000"/>
              </a:lnSpc>
              <a:spcBef>
                <a:spcPts val="1000"/>
              </a:spcBef>
              <a:spcAft>
                <a:spcPts val="0"/>
              </a:spcAft>
              <a:buClr>
                <a:schemeClr val="dk1"/>
              </a:buClr>
              <a:buSzPts val="2800"/>
              <a:buFont typeface="Arial"/>
              <a:buNone/>
            </a:pPr>
            <a:endParaRPr sz="2800"/>
          </a:p>
        </p:txBody>
      </p:sp>
      <p:pic>
        <p:nvPicPr>
          <p:cNvPr id="804" name="Google Shape;804;p68" descr="http://blogs.teradata.com/international/wp-content/uploads/2015/05/IMG_6920-300x200.jpg"/>
          <p:cNvPicPr preferRelativeResize="0"/>
          <p:nvPr/>
        </p:nvPicPr>
        <p:blipFill rotWithShape="1">
          <a:blip r:embed="rId3">
            <a:alphaModFix/>
          </a:blip>
          <a:srcRect/>
          <a:stretch/>
        </p:blipFill>
        <p:spPr>
          <a:xfrm>
            <a:off x="6287840" y="2205315"/>
            <a:ext cx="4867840" cy="3245226"/>
          </a:xfrm>
          <a:prstGeom prst="rect">
            <a:avLst/>
          </a:prstGeom>
          <a:noFill/>
          <a:ln>
            <a:noFill/>
          </a:ln>
        </p:spPr>
      </p:pic>
      <p:pic>
        <p:nvPicPr>
          <p:cNvPr id="805" name="Google Shape;805;p68"/>
          <p:cNvPicPr preferRelativeResize="0"/>
          <p:nvPr/>
        </p:nvPicPr>
        <p:blipFill rotWithShape="1">
          <a:blip r:embed="rId4">
            <a:alphaModFix/>
          </a:blip>
          <a:srcRect/>
          <a:stretch/>
        </p:blipFill>
        <p:spPr>
          <a:xfrm>
            <a:off x="11155680" y="6287008"/>
            <a:ext cx="1036320" cy="621792"/>
          </a:xfrm>
          <a:prstGeom prst="rect">
            <a:avLst/>
          </a:prstGeom>
          <a:noFill/>
          <a:ln>
            <a:noFill/>
          </a:ln>
        </p:spPr>
      </p:pic>
      <p:sp>
        <p:nvSpPr>
          <p:cNvPr id="807" name="Google Shape;807;p68"/>
          <p:cNvSpPr/>
          <p:nvPr/>
        </p:nvSpPr>
        <p:spPr>
          <a:xfrm>
            <a:off x="557499" y="10335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9" name="Google Shape;879;p72"/>
          <p:cNvSpPr txBox="1"/>
          <p:nvPr/>
        </p:nvSpPr>
        <p:spPr>
          <a:xfrm>
            <a:off x="1501347" y="2605177"/>
            <a:ext cx="9440020"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Problems that Data Science solves</a:t>
            </a:r>
            <a:endParaRPr sz="4400" b="1" i="0" u="none" strike="noStrike" cap="none">
              <a:solidFill>
                <a:srgbClr val="1E4E79"/>
              </a:solidFill>
              <a:latin typeface="Raleway"/>
              <a:ea typeface="Raleway"/>
              <a:cs typeface="Raleway"/>
              <a:sym typeface="Raleway"/>
            </a:endParaRPr>
          </a:p>
        </p:txBody>
      </p:sp>
      <p:sp>
        <p:nvSpPr>
          <p:cNvPr id="880" name="Google Shape;880;p72"/>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6" name="Google Shape;886;p7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887" name="Google Shape;887;p73"/>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grpSp>
        <p:nvGrpSpPr>
          <p:cNvPr id="888" name="Google Shape;888;p73"/>
          <p:cNvGrpSpPr/>
          <p:nvPr/>
        </p:nvGrpSpPr>
        <p:grpSpPr>
          <a:xfrm>
            <a:off x="1352754" y="2325629"/>
            <a:ext cx="5870528" cy="2891422"/>
            <a:chOff x="5803312" y="1989616"/>
            <a:chExt cx="5870528" cy="2891422"/>
          </a:xfrm>
        </p:grpSpPr>
        <p:sp>
          <p:nvSpPr>
            <p:cNvPr id="889" name="Google Shape;889;p73"/>
            <p:cNvSpPr txBox="1"/>
            <p:nvPr/>
          </p:nvSpPr>
          <p:spPr>
            <a:xfrm>
              <a:off x="5980808" y="1989616"/>
              <a:ext cx="328206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Is this A or B?</a:t>
              </a:r>
              <a:endParaRPr sz="2000" b="0" i="0" u="none" strike="noStrike" cap="none">
                <a:solidFill>
                  <a:schemeClr val="dk1"/>
                </a:solidFill>
                <a:latin typeface="Source Sans Pro"/>
                <a:ea typeface="Source Sans Pro"/>
                <a:cs typeface="Source Sans Pro"/>
                <a:sym typeface="Source Sans Pro"/>
              </a:endParaRPr>
            </a:p>
          </p:txBody>
        </p:sp>
        <p:grpSp>
          <p:nvGrpSpPr>
            <p:cNvPr id="890" name="Google Shape;890;p73"/>
            <p:cNvGrpSpPr/>
            <p:nvPr/>
          </p:nvGrpSpPr>
          <p:grpSpPr>
            <a:xfrm>
              <a:off x="5803312" y="2133408"/>
              <a:ext cx="120201" cy="2603838"/>
              <a:chOff x="6043879" y="1941085"/>
              <a:chExt cx="120201" cy="2603838"/>
            </a:xfrm>
          </p:grpSpPr>
          <p:cxnSp>
            <p:nvCxnSpPr>
              <p:cNvPr id="891" name="Google Shape;891;p73"/>
              <p:cNvCxnSpPr/>
              <p:nvPr/>
            </p:nvCxnSpPr>
            <p:spPr>
              <a:xfrm>
                <a:off x="6101174" y="1941085"/>
                <a:ext cx="0" cy="2603838"/>
              </a:xfrm>
              <a:prstGeom prst="straightConnector1">
                <a:avLst/>
              </a:prstGeom>
              <a:solidFill>
                <a:schemeClr val="lt1"/>
              </a:solidFill>
              <a:ln w="9525" cap="flat" cmpd="sng">
                <a:solidFill>
                  <a:srgbClr val="2E90CD"/>
                </a:solidFill>
                <a:prstDash val="solid"/>
                <a:round/>
                <a:headEnd type="none" w="sm" len="sm"/>
                <a:tailEnd type="none" w="sm" len="sm"/>
              </a:ln>
            </p:spPr>
          </p:cxnSp>
          <p:sp>
            <p:nvSpPr>
              <p:cNvPr id="892" name="Google Shape;892;p73"/>
              <p:cNvSpPr/>
              <p:nvPr/>
            </p:nvSpPr>
            <p:spPr>
              <a:xfrm>
                <a:off x="6048886" y="2563913"/>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3" name="Google Shape;893;p73"/>
              <p:cNvSpPr/>
              <p:nvPr/>
            </p:nvSpPr>
            <p:spPr>
              <a:xfrm>
                <a:off x="6049080" y="3186741"/>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4" name="Google Shape;894;p73"/>
              <p:cNvSpPr/>
              <p:nvPr/>
            </p:nvSpPr>
            <p:spPr>
              <a:xfrm>
                <a:off x="6051554" y="1941085"/>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5" name="Google Shape;895;p73"/>
              <p:cNvSpPr/>
              <p:nvPr/>
            </p:nvSpPr>
            <p:spPr>
              <a:xfrm>
                <a:off x="6043879" y="4432397"/>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6" name="Google Shape;896;p73"/>
              <p:cNvSpPr/>
              <p:nvPr/>
            </p:nvSpPr>
            <p:spPr>
              <a:xfrm>
                <a:off x="6049187" y="3809569"/>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897" name="Google Shape;897;p73"/>
            <p:cNvSpPr txBox="1"/>
            <p:nvPr/>
          </p:nvSpPr>
          <p:spPr>
            <a:xfrm>
              <a:off x="5980808" y="2612444"/>
              <a:ext cx="328206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Is this weird?</a:t>
              </a:r>
              <a:endParaRPr sz="2000" b="0" i="0" u="none" strike="noStrike" cap="none">
                <a:solidFill>
                  <a:schemeClr val="dk1"/>
                </a:solidFill>
                <a:latin typeface="Source Sans Pro"/>
                <a:ea typeface="Source Sans Pro"/>
                <a:cs typeface="Source Sans Pro"/>
                <a:sym typeface="Source Sans Pro"/>
              </a:endParaRPr>
            </a:p>
          </p:txBody>
        </p:sp>
        <p:sp>
          <p:nvSpPr>
            <p:cNvPr id="898" name="Google Shape;898;p73"/>
            <p:cNvSpPr txBox="1"/>
            <p:nvPr/>
          </p:nvSpPr>
          <p:spPr>
            <a:xfrm>
              <a:off x="5970464" y="3235272"/>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How much or how many?</a:t>
              </a:r>
              <a:endParaRPr sz="2000" b="0" i="0" u="none" strike="noStrike" cap="none">
                <a:solidFill>
                  <a:schemeClr val="dk1"/>
                </a:solidFill>
                <a:latin typeface="Source Sans Pro"/>
                <a:ea typeface="Source Sans Pro"/>
                <a:cs typeface="Source Sans Pro"/>
                <a:sym typeface="Source Sans Pro"/>
              </a:endParaRPr>
            </a:p>
          </p:txBody>
        </p:sp>
        <p:sp>
          <p:nvSpPr>
            <p:cNvPr id="899" name="Google Shape;899;p73"/>
            <p:cNvSpPr txBox="1"/>
            <p:nvPr/>
          </p:nvSpPr>
          <p:spPr>
            <a:xfrm>
              <a:off x="5970464" y="3858100"/>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How is this organized?</a:t>
              </a:r>
              <a:endParaRPr sz="2000" b="0" i="0" u="none" strike="noStrike" cap="none">
                <a:solidFill>
                  <a:schemeClr val="dk1"/>
                </a:solidFill>
                <a:latin typeface="Source Sans Pro"/>
                <a:ea typeface="Source Sans Pro"/>
                <a:cs typeface="Source Sans Pro"/>
                <a:sym typeface="Source Sans Pro"/>
              </a:endParaRPr>
            </a:p>
          </p:txBody>
        </p:sp>
        <p:sp>
          <p:nvSpPr>
            <p:cNvPr id="900" name="Google Shape;900;p73"/>
            <p:cNvSpPr txBox="1"/>
            <p:nvPr/>
          </p:nvSpPr>
          <p:spPr>
            <a:xfrm>
              <a:off x="5970464" y="4480928"/>
              <a:ext cx="5703376"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What should I do now?</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7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07" name="Google Shape;907;p74"/>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08" name="Google Shape;908;p74"/>
          <p:cNvPicPr preferRelativeResize="0"/>
          <p:nvPr/>
        </p:nvPicPr>
        <p:blipFill rotWithShape="1">
          <a:blip r:embed="rId3">
            <a:alphaModFix/>
          </a:blip>
          <a:srcRect/>
          <a:stretch/>
        </p:blipFill>
        <p:spPr>
          <a:xfrm>
            <a:off x="3724824" y="1654062"/>
            <a:ext cx="3361336" cy="3370000"/>
          </a:xfrm>
          <a:prstGeom prst="ellipse">
            <a:avLst/>
          </a:prstGeom>
          <a:noFill/>
          <a:ln w="57150" cap="flat" cmpd="sng">
            <a:solidFill>
              <a:srgbClr val="2E90CD"/>
            </a:solidFill>
            <a:prstDash val="solid"/>
            <a:round/>
            <a:headEnd type="none" w="sm" len="sm"/>
            <a:tailEnd type="none" w="sm" len="sm"/>
          </a:ln>
        </p:spPr>
      </p:pic>
      <p:pic>
        <p:nvPicPr>
          <p:cNvPr id="909" name="Google Shape;909;p74"/>
          <p:cNvPicPr preferRelativeResize="0"/>
          <p:nvPr/>
        </p:nvPicPr>
        <p:blipFill rotWithShape="1">
          <a:blip r:embed="rId4">
            <a:alphaModFix/>
          </a:blip>
          <a:srcRect/>
          <a:stretch/>
        </p:blipFill>
        <p:spPr>
          <a:xfrm>
            <a:off x="7862112" y="1654063"/>
            <a:ext cx="3361336" cy="3370000"/>
          </a:xfrm>
          <a:prstGeom prst="ellipse">
            <a:avLst/>
          </a:prstGeom>
          <a:noFill/>
          <a:ln w="57150" cap="flat" cmpd="sng">
            <a:solidFill>
              <a:srgbClr val="2E90CD"/>
            </a:solidFill>
            <a:prstDash val="solid"/>
            <a:round/>
            <a:headEnd type="none" w="sm" len="sm"/>
            <a:tailEnd type="none" w="sm" len="sm"/>
          </a:ln>
        </p:spPr>
      </p:pic>
      <p:sp>
        <p:nvSpPr>
          <p:cNvPr id="910" name="Google Shape;910;p74"/>
          <p:cNvSpPr txBox="1"/>
          <p:nvPr/>
        </p:nvSpPr>
        <p:spPr>
          <a:xfrm>
            <a:off x="678441" y="3214644"/>
            <a:ext cx="211776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Classification</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11" name="Google Shape;911;p74"/>
          <p:cNvSpPr/>
          <p:nvPr/>
        </p:nvSpPr>
        <p:spPr>
          <a:xfrm>
            <a:off x="557499" y="2213097"/>
            <a:ext cx="330395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2E75B5"/>
                </a:solidFill>
                <a:latin typeface="Source Sans Pro"/>
                <a:ea typeface="Source Sans Pro"/>
                <a:cs typeface="Source Sans Pro"/>
                <a:sym typeface="Source Sans Pro"/>
              </a:rPr>
              <a:t>Is this A or B?</a:t>
            </a:r>
            <a:endParaRPr sz="3600" b="1" i="0" u="none" strike="noStrike" cap="none">
              <a:solidFill>
                <a:srgbClr val="2E75B5"/>
              </a:solidFill>
              <a:latin typeface="Source Sans Pro"/>
              <a:ea typeface="Source Sans Pro"/>
              <a:cs typeface="Source Sans Pro"/>
              <a:sym typeface="Source Sans Pro"/>
            </a:endParaRPr>
          </a:p>
        </p:txBody>
      </p:sp>
      <p:sp>
        <p:nvSpPr>
          <p:cNvPr id="912" name="Google Shape;912;p74"/>
          <p:cNvSpPr txBox="1"/>
          <p:nvPr/>
        </p:nvSpPr>
        <p:spPr>
          <a:xfrm>
            <a:off x="3861457"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Will this applicant be able to repay the loan?</a:t>
            </a:r>
            <a:endParaRPr sz="2000" b="0" i="0" u="none" strike="noStrike" cap="none">
              <a:solidFill>
                <a:srgbClr val="11151A"/>
              </a:solidFill>
              <a:latin typeface="Source Sans Pro"/>
              <a:ea typeface="Source Sans Pro"/>
              <a:cs typeface="Source Sans Pro"/>
              <a:sym typeface="Source Sans Pro"/>
            </a:endParaRPr>
          </a:p>
        </p:txBody>
      </p:sp>
      <p:sp>
        <p:nvSpPr>
          <p:cNvPr id="913" name="Google Shape;913;p74"/>
          <p:cNvSpPr txBox="1"/>
          <p:nvPr/>
        </p:nvSpPr>
        <p:spPr>
          <a:xfrm>
            <a:off x="7998745" y="5332573"/>
            <a:ext cx="308807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Identify a human &amp; a dog? </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9" name="Google Shape;919;p7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20" name="Google Shape;920;p75"/>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21" name="Google Shape;921;p75"/>
          <p:cNvPicPr preferRelativeResize="0"/>
          <p:nvPr/>
        </p:nvPicPr>
        <p:blipFill rotWithShape="1">
          <a:blip r:embed="rId3">
            <a:alphaModFix/>
          </a:blip>
          <a:srcRect/>
          <a:stretch/>
        </p:blipFill>
        <p:spPr>
          <a:xfrm>
            <a:off x="7848032" y="1654818"/>
            <a:ext cx="3373688" cy="3317693"/>
          </a:xfrm>
          <a:prstGeom prst="ellipse">
            <a:avLst/>
          </a:prstGeom>
          <a:noFill/>
          <a:ln w="57150" cap="flat" cmpd="sng">
            <a:solidFill>
              <a:srgbClr val="2E90CD"/>
            </a:solidFill>
            <a:prstDash val="solid"/>
            <a:round/>
            <a:headEnd type="none" w="sm" len="sm"/>
            <a:tailEnd type="none" w="sm" len="sm"/>
          </a:ln>
        </p:spPr>
      </p:pic>
      <p:pic>
        <p:nvPicPr>
          <p:cNvPr id="922" name="Google Shape;922;p75"/>
          <p:cNvPicPr preferRelativeResize="0"/>
          <p:nvPr/>
        </p:nvPicPr>
        <p:blipFill rotWithShape="1">
          <a:blip r:embed="rId4">
            <a:alphaModFix/>
          </a:blip>
          <a:srcRect l="16681" r="16680"/>
          <a:stretch/>
        </p:blipFill>
        <p:spPr>
          <a:xfrm>
            <a:off x="3724824" y="1654818"/>
            <a:ext cx="3361336" cy="3361336"/>
          </a:xfrm>
          <a:prstGeom prst="ellipse">
            <a:avLst/>
          </a:prstGeom>
          <a:noFill/>
          <a:ln w="57150" cap="flat" cmpd="sng">
            <a:solidFill>
              <a:srgbClr val="2E90CD"/>
            </a:solidFill>
            <a:prstDash val="solid"/>
            <a:round/>
            <a:headEnd type="none" w="sm" len="sm"/>
            <a:tailEnd type="none" w="sm" len="sm"/>
          </a:ln>
        </p:spPr>
      </p:pic>
      <p:sp>
        <p:nvSpPr>
          <p:cNvPr id="923" name="Google Shape;923;p75"/>
          <p:cNvSpPr txBox="1"/>
          <p:nvPr/>
        </p:nvSpPr>
        <p:spPr>
          <a:xfrm>
            <a:off x="678441" y="3214644"/>
            <a:ext cx="176397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Anomaly</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24" name="Google Shape;924;p75"/>
          <p:cNvSpPr/>
          <p:nvPr/>
        </p:nvSpPr>
        <p:spPr>
          <a:xfrm>
            <a:off x="521397" y="2324212"/>
            <a:ext cx="335022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2E75B5"/>
                </a:solidFill>
                <a:latin typeface="Source Sans Pro"/>
                <a:ea typeface="Source Sans Pro"/>
                <a:cs typeface="Source Sans Pro"/>
                <a:sym typeface="Source Sans Pro"/>
              </a:rPr>
              <a:t>Is this weird?</a:t>
            </a:r>
            <a:endParaRPr sz="3600" b="1" i="0" u="none" strike="noStrike" cap="none">
              <a:solidFill>
                <a:srgbClr val="2E75B5"/>
              </a:solidFill>
              <a:latin typeface="Source Sans Pro"/>
              <a:ea typeface="Source Sans Pro"/>
              <a:cs typeface="Source Sans Pro"/>
              <a:sym typeface="Source Sans Pro"/>
            </a:endParaRPr>
          </a:p>
        </p:txBody>
      </p:sp>
      <p:sp>
        <p:nvSpPr>
          <p:cNvPr id="925" name="Google Shape;925;p75"/>
          <p:cNvSpPr txBox="1"/>
          <p:nvPr/>
        </p:nvSpPr>
        <p:spPr>
          <a:xfrm>
            <a:off x="3871617"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Is this mail in your inbox spam?</a:t>
            </a:r>
            <a:endParaRPr sz="2000" b="0" i="0" u="none" strike="noStrike" cap="none">
              <a:solidFill>
                <a:srgbClr val="11151A"/>
              </a:solidFill>
              <a:latin typeface="Source Sans Pro"/>
              <a:ea typeface="Source Sans Pro"/>
              <a:cs typeface="Source Sans Pro"/>
              <a:sym typeface="Source Sans Pro"/>
            </a:endParaRPr>
          </a:p>
        </p:txBody>
      </p:sp>
      <p:sp>
        <p:nvSpPr>
          <p:cNvPr id="926" name="Google Shape;926;p75"/>
          <p:cNvSpPr txBox="1"/>
          <p:nvPr/>
        </p:nvSpPr>
        <p:spPr>
          <a:xfrm>
            <a:off x="807720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Is someone riding bike on a walkway?</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7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33" name="Google Shape;933;p76"/>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34" name="Google Shape;934;p76"/>
          <p:cNvPicPr preferRelativeResize="0"/>
          <p:nvPr/>
        </p:nvPicPr>
        <p:blipFill rotWithShape="1">
          <a:blip r:embed="rId3">
            <a:alphaModFix/>
          </a:blip>
          <a:srcRect l="16528" r="16527"/>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pic>
        <p:nvPicPr>
          <p:cNvPr id="935" name="Google Shape;935;p76"/>
          <p:cNvPicPr preferRelativeResize="0"/>
          <p:nvPr/>
        </p:nvPicPr>
        <p:blipFill rotWithShape="1">
          <a:blip r:embed="rId4">
            <a:alphaModFix/>
          </a:blip>
          <a:srcRect/>
          <a:stretch/>
        </p:blipFill>
        <p:spPr>
          <a:xfrm>
            <a:off x="3718648" y="1648643"/>
            <a:ext cx="3529142" cy="3378338"/>
          </a:xfrm>
          <a:prstGeom prst="ellipse">
            <a:avLst/>
          </a:prstGeom>
          <a:noFill/>
          <a:ln w="57150" cap="flat" cmpd="sng">
            <a:solidFill>
              <a:srgbClr val="2E90CD"/>
            </a:solidFill>
            <a:prstDash val="solid"/>
            <a:round/>
            <a:headEnd type="none" w="sm" len="sm"/>
            <a:tailEnd type="none" w="sm" len="sm"/>
          </a:ln>
        </p:spPr>
      </p:pic>
      <p:sp>
        <p:nvSpPr>
          <p:cNvPr id="936" name="Google Shape;936;p76"/>
          <p:cNvSpPr/>
          <p:nvPr/>
        </p:nvSpPr>
        <p:spPr>
          <a:xfrm>
            <a:off x="678441" y="2014315"/>
            <a:ext cx="3323716"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much or</a:t>
            </a:r>
            <a:endParaRPr/>
          </a:p>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many?</a:t>
            </a:r>
            <a:endParaRPr sz="3200" b="1" i="0" u="none" strike="noStrike" cap="none">
              <a:solidFill>
                <a:srgbClr val="2E75B5"/>
              </a:solidFill>
              <a:latin typeface="Source Sans Pro"/>
              <a:ea typeface="Source Sans Pro"/>
              <a:cs typeface="Source Sans Pro"/>
              <a:sym typeface="Source Sans Pro"/>
            </a:endParaRPr>
          </a:p>
        </p:txBody>
      </p:sp>
      <p:sp>
        <p:nvSpPr>
          <p:cNvPr id="937" name="Google Shape;937;p76"/>
          <p:cNvSpPr txBox="1"/>
          <p:nvPr/>
        </p:nvSpPr>
        <p:spPr>
          <a:xfrm>
            <a:off x="678441" y="3014126"/>
            <a:ext cx="176397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1" i="0" u="none" strike="noStrike" cap="none">
              <a:solidFill>
                <a:srgbClr val="11151A"/>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Regression</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38" name="Google Shape;938;p76"/>
          <p:cNvSpPr txBox="1"/>
          <p:nvPr/>
        </p:nvSpPr>
        <p:spPr>
          <a:xfrm>
            <a:off x="385528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How much will this used car sell for?</a:t>
            </a:r>
            <a:endParaRPr sz="2000" b="0" i="0" u="none" strike="noStrike" cap="none">
              <a:solidFill>
                <a:srgbClr val="11151A"/>
              </a:solidFill>
              <a:latin typeface="Source Sans Pro"/>
              <a:ea typeface="Source Sans Pro"/>
              <a:cs typeface="Source Sans Pro"/>
              <a:sym typeface="Source Sans Pro"/>
            </a:endParaRPr>
          </a:p>
        </p:txBody>
      </p:sp>
      <p:sp>
        <p:nvSpPr>
          <p:cNvPr id="939" name="Google Shape;939;p76"/>
          <p:cNvSpPr txBox="1"/>
          <p:nvPr/>
        </p:nvSpPr>
        <p:spPr>
          <a:xfrm>
            <a:off x="7759700" y="5364542"/>
            <a:ext cx="3721099"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Predict how much product sales will be achieved in this month?</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5" name="Google Shape;945;p77"/>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46" name="Google Shape;946;p77"/>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47" name="Google Shape;947;p77"/>
          <p:cNvPicPr preferRelativeResize="0"/>
          <p:nvPr/>
        </p:nvPicPr>
        <p:blipFill rotWithShape="1">
          <a:blip r:embed="rId3">
            <a:alphaModFix/>
          </a:blip>
          <a:srcRect/>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pic>
        <p:nvPicPr>
          <p:cNvPr id="948" name="Google Shape;948;p77"/>
          <p:cNvPicPr preferRelativeResize="0"/>
          <p:nvPr/>
        </p:nvPicPr>
        <p:blipFill rotWithShape="1">
          <a:blip r:embed="rId4">
            <a:alphaModFix/>
          </a:blip>
          <a:srcRect/>
          <a:stretch/>
        </p:blipFill>
        <p:spPr>
          <a:xfrm>
            <a:off x="3718648" y="1654818"/>
            <a:ext cx="3361336" cy="3361336"/>
          </a:xfrm>
          <a:prstGeom prst="ellipse">
            <a:avLst/>
          </a:prstGeom>
          <a:noFill/>
          <a:ln w="57150" cap="flat" cmpd="sng">
            <a:solidFill>
              <a:srgbClr val="2E90CD"/>
            </a:solidFill>
            <a:prstDash val="solid"/>
            <a:round/>
            <a:headEnd type="none" w="sm" len="sm"/>
            <a:tailEnd type="none" w="sm" len="sm"/>
          </a:ln>
        </p:spPr>
      </p:pic>
      <p:sp>
        <p:nvSpPr>
          <p:cNvPr id="949" name="Google Shape;949;p77"/>
          <p:cNvSpPr/>
          <p:nvPr/>
        </p:nvSpPr>
        <p:spPr>
          <a:xfrm>
            <a:off x="678441" y="2014315"/>
            <a:ext cx="2652371"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is this organized?</a:t>
            </a:r>
            <a:endParaRPr sz="3200" b="1" i="0" u="none" strike="noStrike" cap="none">
              <a:solidFill>
                <a:srgbClr val="2E75B5"/>
              </a:solidFill>
              <a:latin typeface="Source Sans Pro"/>
              <a:ea typeface="Source Sans Pro"/>
              <a:cs typeface="Source Sans Pro"/>
              <a:sym typeface="Source Sans Pro"/>
            </a:endParaRPr>
          </a:p>
        </p:txBody>
      </p:sp>
      <p:sp>
        <p:nvSpPr>
          <p:cNvPr id="950" name="Google Shape;950;p77"/>
          <p:cNvSpPr txBox="1"/>
          <p:nvPr/>
        </p:nvSpPr>
        <p:spPr>
          <a:xfrm>
            <a:off x="678441" y="3214644"/>
            <a:ext cx="176397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Clustering</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51" name="Google Shape;951;p77"/>
          <p:cNvSpPr txBox="1"/>
          <p:nvPr/>
        </p:nvSpPr>
        <p:spPr>
          <a:xfrm>
            <a:off x="385528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Which viewers like the same kind of movies?</a:t>
            </a:r>
            <a:endParaRPr sz="2000" b="0" i="0" u="none" strike="noStrike" cap="none">
              <a:solidFill>
                <a:srgbClr val="11151A"/>
              </a:solidFill>
              <a:latin typeface="Source Sans Pro"/>
              <a:ea typeface="Source Sans Pro"/>
              <a:cs typeface="Source Sans Pro"/>
              <a:sym typeface="Source Sans Pro"/>
            </a:endParaRPr>
          </a:p>
        </p:txBody>
      </p:sp>
      <p:sp>
        <p:nvSpPr>
          <p:cNvPr id="952" name="Google Shape;952;p77"/>
          <p:cNvSpPr txBox="1"/>
          <p:nvPr/>
        </p:nvSpPr>
        <p:spPr>
          <a:xfrm>
            <a:off x="7984665" y="5364542"/>
            <a:ext cx="3088070"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Which pet owner groups have the same purchase behaviour for pet foods?</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7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60" name="Google Shape;960;p78"/>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61" name="Google Shape;961;p78"/>
          <p:cNvPicPr preferRelativeResize="0"/>
          <p:nvPr/>
        </p:nvPicPr>
        <p:blipFill rotWithShape="1">
          <a:blip r:embed="rId3">
            <a:alphaModFix/>
          </a:blip>
          <a:srcRect/>
          <a:stretch/>
        </p:blipFill>
        <p:spPr>
          <a:xfrm>
            <a:off x="3493839" y="1648642"/>
            <a:ext cx="3642494" cy="3373688"/>
          </a:xfrm>
          <a:prstGeom prst="ellipse">
            <a:avLst/>
          </a:prstGeom>
          <a:noFill/>
          <a:ln w="57150" cap="flat" cmpd="sng">
            <a:solidFill>
              <a:srgbClr val="2E90CD"/>
            </a:solidFill>
            <a:prstDash val="solid"/>
            <a:round/>
            <a:headEnd type="none" w="sm" len="sm"/>
            <a:tailEnd type="none" w="sm" len="sm"/>
          </a:ln>
        </p:spPr>
      </p:pic>
      <p:pic>
        <p:nvPicPr>
          <p:cNvPr id="962" name="Google Shape;962;p78"/>
          <p:cNvPicPr preferRelativeResize="0"/>
          <p:nvPr/>
        </p:nvPicPr>
        <p:blipFill rotWithShape="1">
          <a:blip r:embed="rId4">
            <a:alphaModFix/>
          </a:blip>
          <a:srcRect l="12508" r="12507"/>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sp>
        <p:nvSpPr>
          <p:cNvPr id="963" name="Google Shape;963;p78"/>
          <p:cNvSpPr/>
          <p:nvPr/>
        </p:nvSpPr>
        <p:spPr>
          <a:xfrm>
            <a:off x="678441" y="2014315"/>
            <a:ext cx="2815398"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What should I do now?</a:t>
            </a:r>
            <a:endParaRPr sz="3200" b="1" i="0" u="none" strike="noStrike" cap="none">
              <a:solidFill>
                <a:srgbClr val="2E75B5"/>
              </a:solidFill>
              <a:latin typeface="Source Sans Pro"/>
              <a:ea typeface="Source Sans Pro"/>
              <a:cs typeface="Source Sans Pro"/>
              <a:sym typeface="Source Sans Pro"/>
            </a:endParaRPr>
          </a:p>
        </p:txBody>
      </p:sp>
      <p:sp>
        <p:nvSpPr>
          <p:cNvPr id="964" name="Google Shape;964;p78"/>
          <p:cNvSpPr txBox="1"/>
          <p:nvPr/>
        </p:nvSpPr>
        <p:spPr>
          <a:xfrm>
            <a:off x="678440" y="3536448"/>
            <a:ext cx="210987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Reinforcement learning</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65" name="Google Shape;965;p78"/>
          <p:cNvSpPr txBox="1"/>
          <p:nvPr/>
        </p:nvSpPr>
        <p:spPr>
          <a:xfrm>
            <a:off x="3918147" y="5364542"/>
            <a:ext cx="296233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How far should the Robot Jump?</a:t>
            </a:r>
            <a:endParaRPr sz="2000" b="0" i="0" u="none" strike="noStrike" cap="none">
              <a:solidFill>
                <a:srgbClr val="11151A"/>
              </a:solidFill>
              <a:latin typeface="Source Sans Pro"/>
              <a:ea typeface="Source Sans Pro"/>
              <a:cs typeface="Source Sans Pro"/>
              <a:sym typeface="Source Sans Pro"/>
            </a:endParaRPr>
          </a:p>
        </p:txBody>
      </p:sp>
      <p:sp>
        <p:nvSpPr>
          <p:cNvPr id="966" name="Google Shape;966;p78"/>
          <p:cNvSpPr txBox="1"/>
          <p:nvPr/>
        </p:nvSpPr>
        <p:spPr>
          <a:xfrm>
            <a:off x="7984665" y="5364542"/>
            <a:ext cx="3088070"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Should I break, accelerate, or continue at that yellow light?</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Google Shape;972;p79"/>
          <p:cNvSpPr txBox="1"/>
          <p:nvPr/>
        </p:nvSpPr>
        <p:spPr>
          <a:xfrm>
            <a:off x="2610036" y="2605178"/>
            <a:ext cx="6010428"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Industry Applications</a:t>
            </a:r>
            <a:endParaRPr sz="4400" b="1" i="0" u="none" strike="noStrike" cap="none">
              <a:solidFill>
                <a:srgbClr val="1E4E79"/>
              </a:solidFill>
              <a:latin typeface="Raleway"/>
              <a:ea typeface="Raleway"/>
              <a:cs typeface="Raleway"/>
              <a:sym typeface="Raleway"/>
            </a:endParaRPr>
          </a:p>
        </p:txBody>
      </p:sp>
      <p:sp>
        <p:nvSpPr>
          <p:cNvPr id="973" name="Google Shape;973;p79"/>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7" name="Google Shape;287;p39"/>
          <p:cNvGrpSpPr/>
          <p:nvPr/>
        </p:nvGrpSpPr>
        <p:grpSpPr>
          <a:xfrm>
            <a:off x="0" y="5607439"/>
            <a:ext cx="64770" cy="1257300"/>
            <a:chOff x="1181105" y="4608196"/>
            <a:chExt cx="64770" cy="1257300"/>
          </a:xfrm>
        </p:grpSpPr>
        <p:sp>
          <p:nvSpPr>
            <p:cNvPr id="288" name="Google Shape;288;p3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89" name="Google Shape;289;p3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90" name="Google Shape;290;p3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91" name="Google Shape;291;p3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292" name="Google Shape;292;p39"/>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How many of you have seen this?</a:t>
            </a:r>
            <a:endParaRPr sz="3200" b="0" i="0" u="none" strike="noStrike" cap="none">
              <a:solidFill>
                <a:schemeClr val="dk2"/>
              </a:solidFill>
              <a:latin typeface="Arial"/>
              <a:ea typeface="Arial"/>
              <a:cs typeface="Arial"/>
              <a:sym typeface="Arial"/>
            </a:endParaRPr>
          </a:p>
        </p:txBody>
      </p:sp>
      <p:pic>
        <p:nvPicPr>
          <p:cNvPr id="293" name="Google Shape;293;p39" descr="Image result for sherlock poster"/>
          <p:cNvPicPr preferRelativeResize="0"/>
          <p:nvPr/>
        </p:nvPicPr>
        <p:blipFill rotWithShape="1">
          <a:blip r:embed="rId3">
            <a:alphaModFix/>
          </a:blip>
          <a:srcRect t="1651" b="6061"/>
          <a:stretch/>
        </p:blipFill>
        <p:spPr>
          <a:xfrm>
            <a:off x="794459" y="2238233"/>
            <a:ext cx="2997058" cy="3414708"/>
          </a:xfrm>
          <a:prstGeom prst="rect">
            <a:avLst/>
          </a:prstGeom>
          <a:noFill/>
          <a:ln>
            <a:noFill/>
          </a:ln>
        </p:spPr>
      </p:pic>
      <p:pic>
        <p:nvPicPr>
          <p:cNvPr id="294" name="Google Shape;294;p39" descr="Image result for elementary"/>
          <p:cNvPicPr preferRelativeResize="0"/>
          <p:nvPr/>
        </p:nvPicPr>
        <p:blipFill rotWithShape="1">
          <a:blip r:embed="rId4">
            <a:alphaModFix/>
          </a:blip>
          <a:srcRect/>
          <a:stretch/>
        </p:blipFill>
        <p:spPr>
          <a:xfrm>
            <a:off x="4521206" y="2238233"/>
            <a:ext cx="3189779" cy="3430317"/>
          </a:xfrm>
          <a:prstGeom prst="rect">
            <a:avLst/>
          </a:prstGeom>
          <a:noFill/>
          <a:ln>
            <a:noFill/>
          </a:ln>
        </p:spPr>
      </p:pic>
      <p:pic>
        <p:nvPicPr>
          <p:cNvPr id="295" name="Google Shape;295;p39" descr="Image result for criminal minds"/>
          <p:cNvPicPr preferRelativeResize="0"/>
          <p:nvPr/>
        </p:nvPicPr>
        <p:blipFill rotWithShape="1">
          <a:blip r:embed="rId5">
            <a:alphaModFix/>
          </a:blip>
          <a:srcRect/>
          <a:stretch/>
        </p:blipFill>
        <p:spPr>
          <a:xfrm>
            <a:off x="8972362" y="2133411"/>
            <a:ext cx="2505405" cy="3758108"/>
          </a:xfrm>
          <a:prstGeom prst="rect">
            <a:avLst/>
          </a:prstGeom>
          <a:noFill/>
          <a:ln>
            <a:noFill/>
          </a:ln>
        </p:spPr>
      </p:pic>
      <p:grpSp>
        <p:nvGrpSpPr>
          <p:cNvPr id="296" name="Google Shape;296;p39"/>
          <p:cNvGrpSpPr/>
          <p:nvPr/>
        </p:nvGrpSpPr>
        <p:grpSpPr>
          <a:xfrm>
            <a:off x="3921862" y="3475378"/>
            <a:ext cx="409199" cy="355600"/>
            <a:chOff x="3924598" y="3228622"/>
            <a:chExt cx="409199" cy="355600"/>
          </a:xfrm>
        </p:grpSpPr>
        <p:cxnSp>
          <p:nvCxnSpPr>
            <p:cNvPr id="297" name="Google Shape;297;p39"/>
            <p:cNvCxnSpPr/>
            <p:nvPr/>
          </p:nvCxnSpPr>
          <p:spPr>
            <a:xfrm>
              <a:off x="3924598" y="3406422"/>
              <a:ext cx="409199" cy="0"/>
            </a:xfrm>
            <a:prstGeom prst="straightConnector1">
              <a:avLst/>
            </a:prstGeom>
            <a:noFill/>
            <a:ln w="28575" cap="flat" cmpd="sng">
              <a:solidFill>
                <a:srgbClr val="5597D3"/>
              </a:solidFill>
              <a:prstDash val="solid"/>
              <a:round/>
              <a:headEnd type="none" w="sm" len="sm"/>
              <a:tailEnd type="none" w="sm" len="sm"/>
            </a:ln>
          </p:spPr>
        </p:cxnSp>
        <p:cxnSp>
          <p:nvCxnSpPr>
            <p:cNvPr id="298" name="Google Shape;298;p39"/>
            <p:cNvCxnSpPr/>
            <p:nvPr/>
          </p:nvCxnSpPr>
          <p:spPr>
            <a:xfrm>
              <a:off x="4132310" y="3228622"/>
              <a:ext cx="0" cy="355600"/>
            </a:xfrm>
            <a:prstGeom prst="straightConnector1">
              <a:avLst/>
            </a:prstGeom>
            <a:noFill/>
            <a:ln w="28575" cap="flat" cmpd="sng">
              <a:solidFill>
                <a:srgbClr val="5597D3"/>
              </a:solidFill>
              <a:prstDash val="solid"/>
              <a:round/>
              <a:headEnd type="none" w="sm" len="sm"/>
              <a:tailEnd type="none" w="sm" len="sm"/>
            </a:ln>
          </p:spPr>
        </p:cxnSp>
      </p:grpSp>
      <p:grpSp>
        <p:nvGrpSpPr>
          <p:cNvPr id="299" name="Google Shape;299;p39"/>
          <p:cNvGrpSpPr/>
          <p:nvPr/>
        </p:nvGrpSpPr>
        <p:grpSpPr>
          <a:xfrm>
            <a:off x="8250899" y="3712183"/>
            <a:ext cx="409199" cy="102407"/>
            <a:chOff x="8464848" y="3228092"/>
            <a:chExt cx="409199" cy="102407"/>
          </a:xfrm>
        </p:grpSpPr>
        <p:cxnSp>
          <p:nvCxnSpPr>
            <p:cNvPr id="300" name="Google Shape;300;p39"/>
            <p:cNvCxnSpPr/>
            <p:nvPr/>
          </p:nvCxnSpPr>
          <p:spPr>
            <a:xfrm>
              <a:off x="8464848" y="3228092"/>
              <a:ext cx="409199" cy="0"/>
            </a:xfrm>
            <a:prstGeom prst="straightConnector1">
              <a:avLst/>
            </a:prstGeom>
            <a:noFill/>
            <a:ln w="28575" cap="flat" cmpd="sng">
              <a:solidFill>
                <a:srgbClr val="5597D3"/>
              </a:solidFill>
              <a:prstDash val="solid"/>
              <a:round/>
              <a:headEnd type="none" w="sm" len="sm"/>
              <a:tailEnd type="none" w="sm" len="sm"/>
            </a:ln>
          </p:spPr>
        </p:cxnSp>
        <p:cxnSp>
          <p:nvCxnSpPr>
            <p:cNvPr id="301" name="Google Shape;301;p39"/>
            <p:cNvCxnSpPr/>
            <p:nvPr/>
          </p:nvCxnSpPr>
          <p:spPr>
            <a:xfrm>
              <a:off x="8464848" y="3330499"/>
              <a:ext cx="409199" cy="0"/>
            </a:xfrm>
            <a:prstGeom prst="straightConnector1">
              <a:avLst/>
            </a:prstGeom>
            <a:noFill/>
            <a:ln w="28575" cap="flat" cmpd="sng">
              <a:solidFill>
                <a:srgbClr val="5597D3"/>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0"/>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Telecom Industry</a:t>
            </a:r>
            <a:endParaRPr/>
          </a:p>
        </p:txBody>
      </p:sp>
      <p:sp>
        <p:nvSpPr>
          <p:cNvPr id="980" name="Google Shape;980;p80"/>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981" name="Google Shape;981;p80"/>
          <p:cNvPicPr preferRelativeResize="0"/>
          <p:nvPr/>
        </p:nvPicPr>
        <p:blipFill rotWithShape="1">
          <a:blip r:embed="rId3">
            <a:alphaModFix/>
          </a:blip>
          <a:srcRect l="39685" r="18649"/>
          <a:stretch/>
        </p:blipFill>
        <p:spPr>
          <a:xfrm>
            <a:off x="6984199" y="1517189"/>
            <a:ext cx="4379130" cy="4379130"/>
          </a:xfrm>
          <a:prstGeom prst="flowChartConnector">
            <a:avLst/>
          </a:prstGeom>
          <a:noFill/>
          <a:ln>
            <a:noFill/>
          </a:ln>
        </p:spPr>
      </p:pic>
      <p:grpSp>
        <p:nvGrpSpPr>
          <p:cNvPr id="982" name="Google Shape;982;p80"/>
          <p:cNvGrpSpPr/>
          <p:nvPr/>
        </p:nvGrpSpPr>
        <p:grpSpPr>
          <a:xfrm>
            <a:off x="1151640" y="2535430"/>
            <a:ext cx="5187396" cy="2549626"/>
            <a:chOff x="5810987" y="1587241"/>
            <a:chExt cx="5187396" cy="2549626"/>
          </a:xfrm>
        </p:grpSpPr>
        <p:sp>
          <p:nvSpPr>
            <p:cNvPr id="983" name="Google Shape;983;p80"/>
            <p:cNvSpPr txBox="1"/>
            <p:nvPr/>
          </p:nvSpPr>
          <p:spPr>
            <a:xfrm>
              <a:off x="5980807" y="1587241"/>
              <a:ext cx="386418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Customer Acquisition Strategies</a:t>
              </a:r>
              <a:endParaRPr sz="2000" b="0" i="0" u="none" strike="noStrike" cap="none">
                <a:solidFill>
                  <a:schemeClr val="dk1"/>
                </a:solidFill>
                <a:latin typeface="Source Sans Pro"/>
                <a:ea typeface="Source Sans Pro"/>
                <a:cs typeface="Source Sans Pro"/>
                <a:sym typeface="Source Sans Pro"/>
              </a:endParaRPr>
            </a:p>
          </p:txBody>
        </p:sp>
        <p:grpSp>
          <p:nvGrpSpPr>
            <p:cNvPr id="984" name="Google Shape;984;p80"/>
            <p:cNvGrpSpPr/>
            <p:nvPr/>
          </p:nvGrpSpPr>
          <p:grpSpPr>
            <a:xfrm>
              <a:off x="5810987" y="1708996"/>
              <a:ext cx="123329" cy="2299319"/>
              <a:chOff x="6051554" y="1516673"/>
              <a:chExt cx="123329" cy="2299319"/>
            </a:xfrm>
          </p:grpSpPr>
          <p:cxnSp>
            <p:nvCxnSpPr>
              <p:cNvPr id="985" name="Google Shape;985;p80"/>
              <p:cNvCxnSpPr>
                <a:stCxn id="986" idx="0"/>
                <a:endCxn id="987"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988" name="Google Shape;988;p80"/>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9" name="Google Shape;989;p80"/>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6" name="Google Shape;986;p80"/>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7" name="Google Shape;987;p80"/>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990" name="Google Shape;990;p80"/>
            <p:cNvSpPr txBox="1"/>
            <p:nvPr/>
          </p:nvSpPr>
          <p:spPr>
            <a:xfrm>
              <a:off x="5980808" y="2289742"/>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Churn Analysis and Control</a:t>
              </a:r>
              <a:endParaRPr/>
            </a:p>
          </p:txBody>
        </p:sp>
        <p:sp>
          <p:nvSpPr>
            <p:cNvPr id="991" name="Google Shape;991;p80"/>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Up-sell / Cross-sell</a:t>
              </a:r>
              <a:endParaRPr sz="2000" b="0" i="0" u="none" strike="noStrike" cap="none">
                <a:solidFill>
                  <a:schemeClr val="dk1"/>
                </a:solidFill>
                <a:latin typeface="Source Sans Pro"/>
                <a:ea typeface="Source Sans Pro"/>
                <a:cs typeface="Source Sans Pro"/>
                <a:sym typeface="Source Sans Pro"/>
              </a:endParaRPr>
            </a:p>
          </p:txBody>
        </p:sp>
        <p:sp>
          <p:nvSpPr>
            <p:cNvPr id="992" name="Google Shape;992;p80"/>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Product Bundling</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81"/>
          <p:cNvSpPr txBox="1"/>
          <p:nvPr/>
        </p:nvSpPr>
        <p:spPr>
          <a:xfrm>
            <a:off x="557644" y="363210"/>
            <a:ext cx="93977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0C5AA5"/>
                </a:solidFill>
                <a:latin typeface="Arial"/>
                <a:ea typeface="Arial"/>
                <a:cs typeface="Arial"/>
                <a:sym typeface="Arial"/>
              </a:rPr>
              <a:t>Applications in Travel industry </a:t>
            </a:r>
            <a:endParaRPr sz="4000" b="1" i="0" u="none" strike="noStrike" cap="none">
              <a:solidFill>
                <a:srgbClr val="0C5AA5"/>
              </a:solidFill>
              <a:latin typeface="Arial"/>
              <a:ea typeface="Arial"/>
              <a:cs typeface="Arial"/>
              <a:sym typeface="Arial"/>
            </a:endParaRPr>
          </a:p>
        </p:txBody>
      </p:sp>
      <p:sp>
        <p:nvSpPr>
          <p:cNvPr id="999" name="Google Shape;999;p81"/>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01" name="Google Shape;1001;p81"/>
          <p:cNvPicPr preferRelativeResize="0"/>
          <p:nvPr/>
        </p:nvPicPr>
        <p:blipFill rotWithShape="1">
          <a:blip r:embed="rId3">
            <a:alphaModFix/>
          </a:blip>
          <a:srcRect/>
          <a:stretch/>
        </p:blipFill>
        <p:spPr>
          <a:xfrm>
            <a:off x="5707266" y="1335273"/>
            <a:ext cx="6207819" cy="4900534"/>
          </a:xfrm>
          <a:prstGeom prst="rect">
            <a:avLst/>
          </a:prstGeom>
          <a:noFill/>
          <a:ln>
            <a:noFill/>
          </a:ln>
        </p:spPr>
      </p:pic>
      <p:grpSp>
        <p:nvGrpSpPr>
          <p:cNvPr id="1002" name="Google Shape;1002;p81"/>
          <p:cNvGrpSpPr/>
          <p:nvPr/>
        </p:nvGrpSpPr>
        <p:grpSpPr>
          <a:xfrm>
            <a:off x="1048968" y="2329809"/>
            <a:ext cx="5187396" cy="2549626"/>
            <a:chOff x="5810987" y="1587241"/>
            <a:chExt cx="5187396" cy="2549626"/>
          </a:xfrm>
        </p:grpSpPr>
        <p:sp>
          <p:nvSpPr>
            <p:cNvPr id="1003" name="Google Shape;1003;p81"/>
            <p:cNvSpPr txBox="1"/>
            <p:nvPr/>
          </p:nvSpPr>
          <p:spPr>
            <a:xfrm>
              <a:off x="5980807" y="1587241"/>
              <a:ext cx="386418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 Flight Delay</a:t>
              </a:r>
              <a:endParaRPr sz="2000" b="0" i="0" u="none" strike="noStrike" cap="none">
                <a:solidFill>
                  <a:schemeClr val="dk1"/>
                </a:solidFill>
                <a:latin typeface="Source Sans Pro"/>
                <a:ea typeface="Source Sans Pro"/>
                <a:cs typeface="Source Sans Pro"/>
                <a:sym typeface="Source Sans Pro"/>
              </a:endParaRPr>
            </a:p>
          </p:txBody>
        </p:sp>
        <p:grpSp>
          <p:nvGrpSpPr>
            <p:cNvPr id="1004" name="Google Shape;1004;p81"/>
            <p:cNvGrpSpPr/>
            <p:nvPr/>
          </p:nvGrpSpPr>
          <p:grpSpPr>
            <a:xfrm>
              <a:off x="5810987" y="1708996"/>
              <a:ext cx="123329" cy="2299319"/>
              <a:chOff x="6051554" y="1516673"/>
              <a:chExt cx="123329" cy="2299319"/>
            </a:xfrm>
          </p:grpSpPr>
          <p:cxnSp>
            <p:nvCxnSpPr>
              <p:cNvPr id="1005" name="Google Shape;1005;p81"/>
              <p:cNvCxnSpPr>
                <a:stCxn id="1006" idx="0"/>
                <a:endCxn id="1007"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08" name="Google Shape;1008;p81"/>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9" name="Google Shape;1009;p81"/>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81"/>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7" name="Google Shape;1007;p81"/>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10" name="Google Shape;1010;p81"/>
            <p:cNvSpPr txBox="1"/>
            <p:nvPr/>
          </p:nvSpPr>
          <p:spPr>
            <a:xfrm>
              <a:off x="5980808" y="2289742"/>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Fare estimation using Dynamic Pricing</a:t>
              </a:r>
              <a:endParaRPr sz="2000" b="0" i="0" u="none" strike="noStrike" cap="none">
                <a:solidFill>
                  <a:schemeClr val="dk1"/>
                </a:solidFill>
                <a:latin typeface="Source Sans Pro"/>
                <a:ea typeface="Source Sans Pro"/>
                <a:cs typeface="Source Sans Pro"/>
                <a:sym typeface="Source Sans Pro"/>
              </a:endParaRPr>
            </a:p>
          </p:txBody>
        </p:sp>
        <p:sp>
          <p:nvSpPr>
            <p:cNvPr id="1011" name="Google Shape;1011;p81"/>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Airline routes</a:t>
              </a:r>
              <a:endParaRPr sz="2000" b="0" i="0" u="none" strike="noStrike" cap="none">
                <a:solidFill>
                  <a:schemeClr val="dk1"/>
                </a:solidFill>
                <a:latin typeface="Source Sans Pro"/>
                <a:ea typeface="Source Sans Pro"/>
                <a:cs typeface="Source Sans Pro"/>
                <a:sym typeface="Source Sans Pro"/>
              </a:endParaRPr>
            </a:p>
          </p:txBody>
        </p:sp>
        <p:sp>
          <p:nvSpPr>
            <p:cNvPr id="1012" name="Google Shape;1012;p81"/>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Effectively Drive Customer Loyalty</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2"/>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Healthcare Industry</a:t>
            </a:r>
            <a:endParaRPr sz="4000" b="1" i="0" u="none" strike="noStrike" cap="none">
              <a:solidFill>
                <a:srgbClr val="1E4E79"/>
              </a:solidFill>
              <a:latin typeface="Arial"/>
              <a:ea typeface="Arial"/>
              <a:cs typeface="Arial"/>
              <a:sym typeface="Arial"/>
            </a:endParaRPr>
          </a:p>
        </p:txBody>
      </p:sp>
      <p:sp>
        <p:nvSpPr>
          <p:cNvPr id="1019" name="Google Shape;1019;p82"/>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20" name="Google Shape;1020;p82"/>
          <p:cNvPicPr preferRelativeResize="0"/>
          <p:nvPr/>
        </p:nvPicPr>
        <p:blipFill rotWithShape="1">
          <a:blip r:embed="rId3">
            <a:alphaModFix/>
          </a:blip>
          <a:srcRect l="16700" r="16699"/>
          <a:stretch/>
        </p:blipFill>
        <p:spPr>
          <a:xfrm>
            <a:off x="1095698" y="1694246"/>
            <a:ext cx="4270406" cy="4270406"/>
          </a:xfrm>
          <a:prstGeom prst="flowChartConnector">
            <a:avLst/>
          </a:prstGeom>
          <a:noFill/>
          <a:ln>
            <a:noFill/>
          </a:ln>
        </p:spPr>
      </p:pic>
      <p:grpSp>
        <p:nvGrpSpPr>
          <p:cNvPr id="1021" name="Google Shape;1021;p82"/>
          <p:cNvGrpSpPr/>
          <p:nvPr/>
        </p:nvGrpSpPr>
        <p:grpSpPr>
          <a:xfrm>
            <a:off x="6101013" y="2482151"/>
            <a:ext cx="5187396" cy="2573151"/>
            <a:chOff x="5810987" y="1548476"/>
            <a:chExt cx="5187396" cy="2573151"/>
          </a:xfrm>
        </p:grpSpPr>
        <p:sp>
          <p:nvSpPr>
            <p:cNvPr id="1022" name="Google Shape;1022;p82"/>
            <p:cNvSpPr txBox="1"/>
            <p:nvPr/>
          </p:nvSpPr>
          <p:spPr>
            <a:xfrm>
              <a:off x="5979776" y="1548476"/>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Clinical trials of new drugs</a:t>
              </a:r>
              <a:endParaRPr sz="2000" b="0" i="0" u="none" strike="noStrike" cap="none">
                <a:solidFill>
                  <a:schemeClr val="dk1"/>
                </a:solidFill>
                <a:latin typeface="Source Sans Pro"/>
                <a:ea typeface="Source Sans Pro"/>
                <a:cs typeface="Source Sans Pro"/>
                <a:sym typeface="Source Sans Pro"/>
              </a:endParaRPr>
            </a:p>
          </p:txBody>
        </p:sp>
        <p:grpSp>
          <p:nvGrpSpPr>
            <p:cNvPr id="1023" name="Google Shape;1023;p82"/>
            <p:cNvGrpSpPr/>
            <p:nvPr/>
          </p:nvGrpSpPr>
          <p:grpSpPr>
            <a:xfrm>
              <a:off x="5810987" y="1708996"/>
              <a:ext cx="123329" cy="2299319"/>
              <a:chOff x="6051554" y="1516673"/>
              <a:chExt cx="123329" cy="2299319"/>
            </a:xfrm>
          </p:grpSpPr>
          <p:cxnSp>
            <p:nvCxnSpPr>
              <p:cNvPr id="1024" name="Google Shape;1024;p82"/>
              <p:cNvCxnSpPr>
                <a:stCxn id="1025" idx="0"/>
                <a:endCxn id="1026"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27" name="Google Shape;1027;p82"/>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8" name="Google Shape;1028;p82"/>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5" name="Google Shape;1025;p82"/>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6" name="Google Shape;1026;p82"/>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29" name="Google Shape;1029;p82"/>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 / B Testing</a:t>
              </a:r>
              <a:endParaRPr sz="2000" b="0" i="0" u="none" strike="noStrike" cap="none">
                <a:solidFill>
                  <a:schemeClr val="dk1"/>
                </a:solidFill>
                <a:latin typeface="Source Sans Pro"/>
                <a:ea typeface="Source Sans Pro"/>
                <a:cs typeface="Source Sans Pro"/>
                <a:sym typeface="Source Sans Pro"/>
              </a:endParaRPr>
            </a:p>
          </p:txBody>
        </p:sp>
        <p:sp>
          <p:nvSpPr>
            <p:cNvPr id="1030" name="Google Shape;1030;p82"/>
            <p:cNvSpPr txBox="1"/>
            <p:nvPr/>
          </p:nvSpPr>
          <p:spPr>
            <a:xfrm>
              <a:off x="5970464" y="3026295"/>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Genetics Analysis</a:t>
              </a:r>
              <a:endParaRPr/>
            </a:p>
          </p:txBody>
        </p:sp>
        <p:sp>
          <p:nvSpPr>
            <p:cNvPr id="1031" name="Google Shape;1031;p82"/>
            <p:cNvSpPr txBox="1"/>
            <p:nvPr/>
          </p:nvSpPr>
          <p:spPr>
            <a:xfrm>
              <a:off x="5970464" y="372151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Epidemic Forecasting and Control</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83"/>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Energy and Utilities</a:t>
            </a:r>
            <a:endParaRPr/>
          </a:p>
        </p:txBody>
      </p:sp>
      <p:sp>
        <p:nvSpPr>
          <p:cNvPr id="1038" name="Google Shape;1038;p83"/>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39" name="Google Shape;1039;p83"/>
          <p:cNvPicPr preferRelativeResize="0"/>
          <p:nvPr/>
        </p:nvPicPr>
        <p:blipFill rotWithShape="1">
          <a:blip r:embed="rId3">
            <a:alphaModFix/>
          </a:blip>
          <a:srcRect l="25077" t="335" r="18673" b="-335"/>
          <a:stretch/>
        </p:blipFill>
        <p:spPr>
          <a:xfrm>
            <a:off x="1129917" y="1753621"/>
            <a:ext cx="4207331" cy="4207331"/>
          </a:xfrm>
          <a:prstGeom prst="flowChartConnector">
            <a:avLst/>
          </a:prstGeom>
          <a:noFill/>
          <a:ln>
            <a:noFill/>
          </a:ln>
        </p:spPr>
      </p:pic>
      <p:grpSp>
        <p:nvGrpSpPr>
          <p:cNvPr id="1040" name="Google Shape;1040;p83"/>
          <p:cNvGrpSpPr/>
          <p:nvPr/>
        </p:nvGrpSpPr>
        <p:grpSpPr>
          <a:xfrm>
            <a:off x="6236364" y="2361952"/>
            <a:ext cx="5187396" cy="2894679"/>
            <a:chOff x="5810987" y="1565204"/>
            <a:chExt cx="5187396" cy="2894679"/>
          </a:xfrm>
        </p:grpSpPr>
        <p:sp>
          <p:nvSpPr>
            <p:cNvPr id="1041" name="Google Shape;1041;p83"/>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Predictive maintenance for machinery</a:t>
              </a:r>
              <a:endParaRPr sz="2000" b="0" i="0" u="none" strike="noStrike" cap="none">
                <a:solidFill>
                  <a:schemeClr val="dk1"/>
                </a:solidFill>
                <a:latin typeface="Source Sans Pro"/>
                <a:ea typeface="Source Sans Pro"/>
                <a:cs typeface="Source Sans Pro"/>
                <a:sym typeface="Source Sans Pro"/>
              </a:endParaRPr>
            </a:p>
          </p:txBody>
        </p:sp>
        <p:grpSp>
          <p:nvGrpSpPr>
            <p:cNvPr id="1042" name="Google Shape;1042;p83"/>
            <p:cNvGrpSpPr/>
            <p:nvPr/>
          </p:nvGrpSpPr>
          <p:grpSpPr>
            <a:xfrm>
              <a:off x="5810987" y="1708996"/>
              <a:ext cx="123329" cy="2299319"/>
              <a:chOff x="6051554" y="1516673"/>
              <a:chExt cx="123329" cy="2299319"/>
            </a:xfrm>
          </p:grpSpPr>
          <p:cxnSp>
            <p:nvCxnSpPr>
              <p:cNvPr id="1043" name="Google Shape;1043;p83"/>
              <p:cNvCxnSpPr>
                <a:stCxn id="1044" idx="0"/>
                <a:endCxn id="1045"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46" name="Google Shape;1046;p83"/>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7" name="Google Shape;1047;p83"/>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4" name="Google Shape;1044;p83"/>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5" name="Google Shape;1045;p83"/>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8" name="Google Shape;1048;p83"/>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 theft and loss prevention</a:t>
              </a:r>
              <a:endParaRPr sz="2000" b="0" i="0" u="none" strike="noStrike" cap="none">
                <a:solidFill>
                  <a:schemeClr val="dk1"/>
                </a:solidFill>
                <a:latin typeface="Source Sans Pro"/>
                <a:ea typeface="Source Sans Pro"/>
                <a:cs typeface="Source Sans Pro"/>
                <a:sym typeface="Source Sans Pro"/>
              </a:endParaRPr>
            </a:p>
          </p:txBody>
        </p:sp>
        <p:sp>
          <p:nvSpPr>
            <p:cNvPr id="1049" name="Google Shape;1049;p83"/>
            <p:cNvSpPr txBox="1"/>
            <p:nvPr/>
          </p:nvSpPr>
          <p:spPr>
            <a:xfrm>
              <a:off x="5970464" y="3023066"/>
              <a:ext cx="482610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Churn analysis and prevention</a:t>
              </a:r>
              <a:endParaRPr sz="2000" b="0" i="0" u="none" strike="noStrike" cap="none">
                <a:solidFill>
                  <a:schemeClr val="dk1"/>
                </a:solidFill>
                <a:latin typeface="Source Sans Pro"/>
                <a:ea typeface="Source Sans Pro"/>
                <a:cs typeface="Source Sans Pro"/>
                <a:sym typeface="Source Sans Pro"/>
              </a:endParaRPr>
            </a:p>
          </p:txBody>
        </p:sp>
        <p:sp>
          <p:nvSpPr>
            <p:cNvPr id="1050" name="Google Shape;1050;p83"/>
            <p:cNvSpPr txBox="1"/>
            <p:nvPr/>
          </p:nvSpPr>
          <p:spPr>
            <a:xfrm>
              <a:off x="5970464" y="3751997"/>
              <a:ext cx="426167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Auto balance resources and dynamic routing</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84"/>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Banking and Finance </a:t>
            </a:r>
            <a:endParaRPr/>
          </a:p>
        </p:txBody>
      </p:sp>
      <p:sp>
        <p:nvSpPr>
          <p:cNvPr id="1057" name="Google Shape;1057;p84"/>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58" name="Google Shape;1058;p84"/>
          <p:cNvPicPr preferRelativeResize="0"/>
          <p:nvPr/>
        </p:nvPicPr>
        <p:blipFill rotWithShape="1">
          <a:blip r:embed="rId3">
            <a:alphaModFix/>
          </a:blip>
          <a:srcRect l="29287" t="-325" r="16165" b="325"/>
          <a:stretch/>
        </p:blipFill>
        <p:spPr>
          <a:xfrm>
            <a:off x="6742819" y="1654552"/>
            <a:ext cx="4198548" cy="4198548"/>
          </a:xfrm>
          <a:prstGeom prst="flowChartConnector">
            <a:avLst/>
          </a:prstGeom>
          <a:noFill/>
          <a:ln>
            <a:noFill/>
          </a:ln>
        </p:spPr>
      </p:pic>
      <p:grpSp>
        <p:nvGrpSpPr>
          <p:cNvPr id="1059" name="Google Shape;1059;p84"/>
          <p:cNvGrpSpPr/>
          <p:nvPr/>
        </p:nvGrpSpPr>
        <p:grpSpPr>
          <a:xfrm>
            <a:off x="1195183" y="2467994"/>
            <a:ext cx="5187396" cy="2571663"/>
            <a:chOff x="5810987" y="1565204"/>
            <a:chExt cx="5187396" cy="2571663"/>
          </a:xfrm>
        </p:grpSpPr>
        <p:sp>
          <p:nvSpPr>
            <p:cNvPr id="1060" name="Google Shape;1060;p84"/>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Fraud detection and prevention</a:t>
              </a:r>
              <a:endParaRPr sz="2000" b="0" i="0" u="none" strike="noStrike" cap="none">
                <a:solidFill>
                  <a:schemeClr val="dk1"/>
                </a:solidFill>
                <a:latin typeface="Source Sans Pro"/>
                <a:ea typeface="Source Sans Pro"/>
                <a:cs typeface="Source Sans Pro"/>
                <a:sym typeface="Source Sans Pro"/>
              </a:endParaRPr>
            </a:p>
          </p:txBody>
        </p:sp>
        <p:grpSp>
          <p:nvGrpSpPr>
            <p:cNvPr id="1061" name="Google Shape;1061;p84"/>
            <p:cNvGrpSpPr/>
            <p:nvPr/>
          </p:nvGrpSpPr>
          <p:grpSpPr>
            <a:xfrm>
              <a:off x="5810987" y="1708996"/>
              <a:ext cx="123329" cy="2299319"/>
              <a:chOff x="6051554" y="1516673"/>
              <a:chExt cx="123329" cy="2299319"/>
            </a:xfrm>
          </p:grpSpPr>
          <p:cxnSp>
            <p:nvCxnSpPr>
              <p:cNvPr id="1062" name="Google Shape;1062;p84"/>
              <p:cNvCxnSpPr>
                <a:stCxn id="1063" idx="0"/>
                <a:endCxn id="1064"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65" name="Google Shape;1065;p84"/>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6" name="Google Shape;1066;p84"/>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3" name="Google Shape;1063;p84"/>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4" name="Google Shape;1064;p84"/>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67" name="Google Shape;1067;p84"/>
            <p:cNvSpPr txBox="1"/>
            <p:nvPr/>
          </p:nvSpPr>
          <p:spPr>
            <a:xfrm>
              <a:off x="5980808" y="227909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Customer Segmentation</a:t>
              </a:r>
              <a:endParaRPr sz="2000" b="0" i="0" u="none" strike="noStrike" cap="none">
                <a:solidFill>
                  <a:schemeClr val="dk1"/>
                </a:solidFill>
                <a:latin typeface="Source Sans Pro"/>
                <a:ea typeface="Source Sans Pro"/>
                <a:cs typeface="Source Sans Pro"/>
                <a:sym typeface="Source Sans Pro"/>
              </a:endParaRPr>
            </a:p>
          </p:txBody>
        </p:sp>
        <p:sp>
          <p:nvSpPr>
            <p:cNvPr id="1068" name="Google Shape;1068;p84"/>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Risk management</a:t>
              </a:r>
              <a:endParaRPr sz="2000" b="0" i="0" u="none" strike="noStrike" cap="none">
                <a:solidFill>
                  <a:schemeClr val="dk1"/>
                </a:solidFill>
                <a:latin typeface="Source Sans Pro"/>
                <a:ea typeface="Source Sans Pro"/>
                <a:cs typeface="Source Sans Pro"/>
                <a:sym typeface="Source Sans Pro"/>
              </a:endParaRPr>
            </a:p>
          </p:txBody>
        </p:sp>
        <p:sp>
          <p:nvSpPr>
            <p:cNvPr id="1069" name="Google Shape;1069;p84"/>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Portfolio Optimization</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85"/>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Manufacturing </a:t>
            </a:r>
            <a:endParaRPr/>
          </a:p>
        </p:txBody>
      </p:sp>
      <p:sp>
        <p:nvSpPr>
          <p:cNvPr id="1077" name="Google Shape;1077;p85"/>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78" name="Google Shape;1078;p85"/>
          <p:cNvPicPr preferRelativeResize="0"/>
          <p:nvPr/>
        </p:nvPicPr>
        <p:blipFill rotWithShape="1">
          <a:blip r:embed="rId3">
            <a:alphaModFix/>
          </a:blip>
          <a:srcRect l="16783" r="16783"/>
          <a:stretch/>
        </p:blipFill>
        <p:spPr>
          <a:xfrm>
            <a:off x="6550262" y="1594925"/>
            <a:ext cx="4091637" cy="4091637"/>
          </a:xfrm>
          <a:prstGeom prst="flowChartConnector">
            <a:avLst/>
          </a:prstGeom>
          <a:noFill/>
          <a:ln>
            <a:noFill/>
          </a:ln>
        </p:spPr>
      </p:pic>
      <p:grpSp>
        <p:nvGrpSpPr>
          <p:cNvPr id="1079" name="Google Shape;1079;p85"/>
          <p:cNvGrpSpPr/>
          <p:nvPr/>
        </p:nvGrpSpPr>
        <p:grpSpPr>
          <a:xfrm>
            <a:off x="1224212" y="2347291"/>
            <a:ext cx="5187396" cy="2586903"/>
            <a:chOff x="5810987" y="1565204"/>
            <a:chExt cx="5187396" cy="2586903"/>
          </a:xfrm>
        </p:grpSpPr>
        <p:sp>
          <p:nvSpPr>
            <p:cNvPr id="1080" name="Google Shape;1080;p85"/>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 product design</a:t>
              </a:r>
              <a:endParaRPr sz="2000" b="0" i="0" u="none" strike="noStrike" cap="none">
                <a:solidFill>
                  <a:schemeClr val="dk1"/>
                </a:solidFill>
                <a:latin typeface="Source Sans Pro"/>
                <a:ea typeface="Source Sans Pro"/>
                <a:cs typeface="Source Sans Pro"/>
                <a:sym typeface="Source Sans Pro"/>
              </a:endParaRPr>
            </a:p>
          </p:txBody>
        </p:sp>
        <p:grpSp>
          <p:nvGrpSpPr>
            <p:cNvPr id="1081" name="Google Shape;1081;p85"/>
            <p:cNvGrpSpPr/>
            <p:nvPr/>
          </p:nvGrpSpPr>
          <p:grpSpPr>
            <a:xfrm>
              <a:off x="5810987" y="1708996"/>
              <a:ext cx="123329" cy="2299319"/>
              <a:chOff x="6051554" y="1516673"/>
              <a:chExt cx="123329" cy="2299319"/>
            </a:xfrm>
          </p:grpSpPr>
          <p:cxnSp>
            <p:nvCxnSpPr>
              <p:cNvPr id="1082" name="Google Shape;1082;p85"/>
              <p:cNvCxnSpPr>
                <a:stCxn id="1083" idx="0"/>
                <a:endCxn id="1084"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85" name="Google Shape;1085;p85"/>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6" name="Google Shape;1086;p85"/>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3" name="Google Shape;1083;p85"/>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4" name="Google Shape;1084;p85"/>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87" name="Google Shape;1087;p85"/>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Better quality assurance</a:t>
              </a:r>
              <a:endParaRPr sz="2000" b="0" i="0" u="none" strike="noStrike" cap="none">
                <a:solidFill>
                  <a:schemeClr val="dk1"/>
                </a:solidFill>
                <a:latin typeface="Source Sans Pro"/>
                <a:ea typeface="Source Sans Pro"/>
                <a:cs typeface="Source Sans Pro"/>
                <a:sym typeface="Source Sans Pro"/>
              </a:endParaRPr>
            </a:p>
          </p:txBody>
        </p:sp>
        <p:sp>
          <p:nvSpPr>
            <p:cNvPr id="1088" name="Google Shape;1088;p85"/>
            <p:cNvSpPr txBox="1"/>
            <p:nvPr/>
          </p:nvSpPr>
          <p:spPr>
            <a:xfrm>
              <a:off x="5970464" y="3023066"/>
              <a:ext cx="482610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Improve manufacturing processes</a:t>
              </a:r>
              <a:endParaRPr sz="2000" b="0" i="0" u="none" strike="noStrike" cap="none">
                <a:solidFill>
                  <a:schemeClr val="dk1"/>
                </a:solidFill>
                <a:latin typeface="Source Sans Pro"/>
                <a:ea typeface="Source Sans Pro"/>
                <a:cs typeface="Source Sans Pro"/>
                <a:sym typeface="Source Sans Pro"/>
              </a:endParaRPr>
            </a:p>
          </p:txBody>
        </p:sp>
        <p:sp>
          <p:nvSpPr>
            <p:cNvPr id="1089" name="Google Shape;1089;p85"/>
            <p:cNvSpPr txBox="1"/>
            <p:nvPr/>
          </p:nvSpPr>
          <p:spPr>
            <a:xfrm>
              <a:off x="5970464" y="375199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Managing supply chain risk</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2" name="Google Shape;1122;p87"/>
          <p:cNvSpPr txBox="1"/>
          <p:nvPr/>
        </p:nvSpPr>
        <p:spPr>
          <a:xfrm>
            <a:off x="1993031" y="2605177"/>
            <a:ext cx="8927729"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dirty="0">
                <a:solidFill>
                  <a:srgbClr val="1E4E79"/>
                </a:solidFill>
                <a:latin typeface="Raleway"/>
                <a:ea typeface="Raleway"/>
                <a:cs typeface="Raleway"/>
                <a:sym typeface="Raleway"/>
              </a:rPr>
              <a:t>Data Science Project Life Cycle</a:t>
            </a:r>
            <a:endParaRPr sz="4400" b="1" i="0" u="none" strike="noStrike" cap="none" dirty="0">
              <a:solidFill>
                <a:srgbClr val="1E4E79"/>
              </a:solidFill>
              <a:latin typeface="Raleway"/>
              <a:ea typeface="Raleway"/>
              <a:cs typeface="Raleway"/>
              <a:sym typeface="Raleway"/>
            </a:endParaRPr>
          </a:p>
        </p:txBody>
      </p:sp>
      <p:sp>
        <p:nvSpPr>
          <p:cNvPr id="1123" name="Google Shape;1123;p8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30" name="Google Shape;1130;p8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31" name="Google Shape;1131;p88"/>
          <p:cNvSpPr txBox="1"/>
          <p:nvPr/>
        </p:nvSpPr>
        <p:spPr>
          <a:xfrm>
            <a:off x="470691" y="511630"/>
            <a:ext cx="855977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How do I start a Data Science project?</a:t>
            </a:r>
            <a:endParaRPr sz="4000" b="1" i="0" u="none" strike="noStrike" cap="none">
              <a:solidFill>
                <a:srgbClr val="1E4E79"/>
              </a:solidFill>
              <a:latin typeface="Arial"/>
              <a:ea typeface="Arial"/>
              <a:cs typeface="Arial"/>
              <a:sym typeface="Arial"/>
            </a:endParaRPr>
          </a:p>
        </p:txBody>
      </p:sp>
      <p:pic>
        <p:nvPicPr>
          <p:cNvPr id="1132" name="Google Shape;1132;p88"/>
          <p:cNvPicPr preferRelativeResize="0"/>
          <p:nvPr/>
        </p:nvPicPr>
        <p:blipFill rotWithShape="1">
          <a:blip r:embed="rId3">
            <a:alphaModFix/>
          </a:blip>
          <a:srcRect b="3610"/>
          <a:stretch/>
        </p:blipFill>
        <p:spPr>
          <a:xfrm>
            <a:off x="1614921" y="1293963"/>
            <a:ext cx="8324850" cy="55086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8" name="Google Shape;1138;p89"/>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39" name="Google Shape;1139;p89"/>
          <p:cNvSpPr txBox="1"/>
          <p:nvPr/>
        </p:nvSpPr>
        <p:spPr>
          <a:xfrm>
            <a:off x="428166" y="472283"/>
            <a:ext cx="807625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1: Business Understanding</a:t>
            </a:r>
            <a:endParaRPr sz="4000" b="1" i="0" u="none" strike="noStrike" cap="none">
              <a:solidFill>
                <a:srgbClr val="1E4E79"/>
              </a:solidFill>
              <a:latin typeface="Arial"/>
              <a:ea typeface="Arial"/>
              <a:cs typeface="Arial"/>
              <a:sym typeface="Arial"/>
            </a:endParaRPr>
          </a:p>
        </p:txBody>
      </p:sp>
      <p:sp>
        <p:nvSpPr>
          <p:cNvPr id="1140" name="Google Shape;1140;p89"/>
          <p:cNvSpPr txBox="1"/>
          <p:nvPr/>
        </p:nvSpPr>
        <p:spPr>
          <a:xfrm>
            <a:off x="5451928" y="3461426"/>
            <a:ext cx="4546894"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chemeClr val="lt1"/>
                </a:solidFill>
                <a:latin typeface="Source Sans Pro"/>
                <a:ea typeface="Source Sans Pro"/>
                <a:cs typeface="Source Sans Pro"/>
                <a:sym typeface="Source Sans Pro"/>
              </a:rPr>
              <a:t>Deploy the model to solve the problem in the real world</a:t>
            </a:r>
            <a:endParaRPr/>
          </a:p>
          <a:p>
            <a:pPr marL="0" marR="0" lvl="0" indent="0" algn="l" rtl="0">
              <a:lnSpc>
                <a:spcPct val="100000"/>
              </a:lnSpc>
              <a:spcBef>
                <a:spcPts val="0"/>
              </a:spcBef>
              <a:spcAft>
                <a:spcPts val="0"/>
              </a:spcAft>
              <a:buNone/>
            </a:pPr>
            <a:r>
              <a:rPr lang="en-IN" sz="2000" b="0" i="0" u="none" strike="noStrike" cap="none">
                <a:solidFill>
                  <a:schemeClr val="lt1"/>
                </a:solidFill>
                <a:latin typeface="Source Sans Pro"/>
                <a:ea typeface="Source Sans Pro"/>
                <a:cs typeface="Source Sans Pro"/>
                <a:sym typeface="Source Sans Pro"/>
              </a:rPr>
              <a:t>Deploy the model as a product to be used in real world. E.g. Amazon recommendation</a:t>
            </a:r>
            <a:endParaRPr sz="2000" b="0" i="0" u="none" strike="noStrike" cap="none">
              <a:solidFill>
                <a:schemeClr val="lt1"/>
              </a:solidFill>
              <a:latin typeface="Source Sans Pro"/>
              <a:ea typeface="Source Sans Pro"/>
              <a:cs typeface="Source Sans Pro"/>
              <a:sym typeface="Source Sans Pro"/>
            </a:endParaRPr>
          </a:p>
        </p:txBody>
      </p:sp>
      <p:sp>
        <p:nvSpPr>
          <p:cNvPr id="1141" name="Google Shape;1141;p89"/>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142" name="Google Shape;1142;p89"/>
          <p:cNvGrpSpPr/>
          <p:nvPr/>
        </p:nvGrpSpPr>
        <p:grpSpPr>
          <a:xfrm>
            <a:off x="5394648" y="3374024"/>
            <a:ext cx="3960312" cy="90613"/>
            <a:chOff x="5332246" y="4049236"/>
            <a:chExt cx="3960312" cy="90612"/>
          </a:xfrm>
        </p:grpSpPr>
        <p:cxnSp>
          <p:nvCxnSpPr>
            <p:cNvPr id="1143" name="Google Shape;1143;p89"/>
            <p:cNvCxnSpPr>
              <a:stCxn id="1144"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144" name="Google Shape;1144;p89"/>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145" name="Google Shape;1145;p89"/>
          <p:cNvGrpSpPr/>
          <p:nvPr/>
        </p:nvGrpSpPr>
        <p:grpSpPr>
          <a:xfrm>
            <a:off x="3539060" y="5083413"/>
            <a:ext cx="1436352" cy="1053154"/>
            <a:chOff x="3544621" y="5005278"/>
            <a:chExt cx="1436352" cy="1053154"/>
          </a:xfrm>
        </p:grpSpPr>
        <p:sp>
          <p:nvSpPr>
            <p:cNvPr id="1146" name="Google Shape;1146;p89"/>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147" name="Google Shape;1147;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48" name="Google Shape;1148;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49" name="Google Shape;1149;p89"/>
          <p:cNvGrpSpPr/>
          <p:nvPr/>
        </p:nvGrpSpPr>
        <p:grpSpPr>
          <a:xfrm>
            <a:off x="2028878" y="5620087"/>
            <a:ext cx="927438" cy="837710"/>
            <a:chOff x="3799078" y="5005278"/>
            <a:chExt cx="927438" cy="837710"/>
          </a:xfrm>
        </p:grpSpPr>
        <p:sp>
          <p:nvSpPr>
            <p:cNvPr id="1150" name="Google Shape;1150;p89"/>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151" name="Google Shape;1151;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52" name="Google Shape;1152;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53" name="Google Shape;1153;p89"/>
          <p:cNvGrpSpPr/>
          <p:nvPr/>
        </p:nvGrpSpPr>
        <p:grpSpPr>
          <a:xfrm>
            <a:off x="639600" y="4541544"/>
            <a:ext cx="1242520" cy="837710"/>
            <a:chOff x="3641537" y="5005278"/>
            <a:chExt cx="1242520" cy="837710"/>
          </a:xfrm>
        </p:grpSpPr>
        <p:sp>
          <p:nvSpPr>
            <p:cNvPr id="1154" name="Google Shape;1154;p89"/>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155" name="Google Shape;1155;p89"/>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56" name="Google Shape;1156;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57" name="Google Shape;1157;p89"/>
          <p:cNvGrpSpPr/>
          <p:nvPr/>
        </p:nvGrpSpPr>
        <p:grpSpPr>
          <a:xfrm>
            <a:off x="527569" y="2749727"/>
            <a:ext cx="1242520" cy="837710"/>
            <a:chOff x="3641537" y="5005278"/>
            <a:chExt cx="1242520" cy="837710"/>
          </a:xfrm>
        </p:grpSpPr>
        <p:sp>
          <p:nvSpPr>
            <p:cNvPr id="1158" name="Google Shape;1158;p89"/>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159" name="Google Shape;1159;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0" name="Google Shape;1160;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61" name="Google Shape;1161;p89"/>
          <p:cNvGrpSpPr/>
          <p:nvPr/>
        </p:nvGrpSpPr>
        <p:grpSpPr>
          <a:xfrm>
            <a:off x="1770089" y="1558278"/>
            <a:ext cx="1242520" cy="1053154"/>
            <a:chOff x="3641537" y="5005278"/>
            <a:chExt cx="1242520" cy="1053154"/>
          </a:xfrm>
        </p:grpSpPr>
        <p:sp>
          <p:nvSpPr>
            <p:cNvPr id="1162" name="Google Shape;1162;p89"/>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163" name="Google Shape;1163;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4" name="Google Shape;1164;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65" name="Google Shape;1165;p89"/>
          <p:cNvGrpSpPr/>
          <p:nvPr/>
        </p:nvGrpSpPr>
        <p:grpSpPr>
          <a:xfrm>
            <a:off x="3539060" y="1832976"/>
            <a:ext cx="1242520" cy="1053154"/>
            <a:chOff x="3641537" y="5005278"/>
            <a:chExt cx="1242520" cy="1053154"/>
          </a:xfrm>
        </p:grpSpPr>
        <p:sp>
          <p:nvSpPr>
            <p:cNvPr id="1166" name="Google Shape;1166;p89"/>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Present results and document</a:t>
              </a:r>
              <a:endParaRPr sz="1400" b="0" i="0" u="none" strike="noStrike" cap="none">
                <a:solidFill>
                  <a:srgbClr val="000000"/>
                </a:solidFill>
                <a:latin typeface="Source Sans Pro"/>
                <a:ea typeface="Source Sans Pro"/>
                <a:cs typeface="Source Sans Pro"/>
                <a:sym typeface="Source Sans Pro"/>
              </a:endParaRPr>
            </a:p>
          </p:txBody>
        </p:sp>
        <p:sp>
          <p:nvSpPr>
            <p:cNvPr id="1167" name="Google Shape;1167;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#5</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8" name="Google Shape;1168;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sp>
        <p:nvSpPr>
          <p:cNvPr id="1169" name="Google Shape;1169;p89"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170" name="Google Shape;1170;p89"/>
          <p:cNvGrpSpPr/>
          <p:nvPr/>
        </p:nvGrpSpPr>
        <p:grpSpPr>
          <a:xfrm>
            <a:off x="1896822" y="1827059"/>
            <a:ext cx="8947376" cy="4452141"/>
            <a:chOff x="1879" y="0"/>
            <a:chExt cx="8947376" cy="4452141"/>
          </a:xfrm>
        </p:grpSpPr>
        <p:sp>
          <p:nvSpPr>
            <p:cNvPr id="1171" name="Google Shape;1171;p89"/>
            <p:cNvSpPr/>
            <p:nvPr/>
          </p:nvSpPr>
          <p:spPr>
            <a:xfrm>
              <a:off x="1879"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9"/>
            <p:cNvSpPr txBox="1"/>
            <p:nvPr/>
          </p:nvSpPr>
          <p:spPr>
            <a:xfrm>
              <a:off x="1879"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Define Objectives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0" i="0" u="none" strike="noStrike" cap="none" dirty="0">
                  <a:solidFill>
                    <a:srgbClr val="FF0000"/>
                  </a:solidFill>
                  <a:latin typeface="Arial"/>
                  <a:ea typeface="Arial"/>
                  <a:cs typeface="Arial"/>
                  <a:sym typeface="Arial"/>
                </a:rPr>
                <a:t>Work with customer and other stakeholders to </a:t>
              </a:r>
              <a:r>
                <a:rPr lang="en-IN" sz="1600" b="1" i="0" u="none" strike="noStrike" cap="none" dirty="0">
                  <a:solidFill>
                    <a:srgbClr val="FF0000"/>
                  </a:solidFill>
                  <a:latin typeface="Arial"/>
                  <a:ea typeface="Arial"/>
                  <a:cs typeface="Arial"/>
                  <a:sym typeface="Arial"/>
                </a:rPr>
                <a:t>understand and identify business problems</a:t>
              </a:r>
              <a:endParaRPr sz="1600" b="1" i="0" u="none" strike="noStrike" cap="none" dirty="0">
                <a:solidFill>
                  <a:srgbClr val="FF0000"/>
                </a:solidFill>
                <a:latin typeface="Arial"/>
                <a:ea typeface="Arial"/>
                <a:cs typeface="Arial"/>
                <a:sym typeface="Arial"/>
              </a:endParaRPr>
            </a:p>
          </p:txBody>
        </p:sp>
        <p:sp>
          <p:nvSpPr>
            <p:cNvPr id="1173" name="Google Shape;1173;p89"/>
            <p:cNvSpPr/>
            <p:nvPr/>
          </p:nvSpPr>
          <p:spPr>
            <a:xfrm>
              <a:off x="722587" y="267128"/>
              <a:ext cx="1482562" cy="1482562"/>
            </a:xfrm>
            <a:prstGeom prst="ellipse">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9"/>
            <p:cNvSpPr/>
            <p:nvPr/>
          </p:nvSpPr>
          <p:spPr>
            <a:xfrm>
              <a:off x="3013577"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9"/>
            <p:cNvSpPr txBox="1"/>
            <p:nvPr/>
          </p:nvSpPr>
          <p:spPr>
            <a:xfrm>
              <a:off x="3013577"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Business Goals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1" i="0" u="none" strike="noStrike" cap="none" dirty="0">
                  <a:solidFill>
                    <a:srgbClr val="FF0000"/>
                  </a:solidFill>
                  <a:latin typeface="Arial"/>
                  <a:ea typeface="Arial"/>
                  <a:cs typeface="Arial"/>
                  <a:sym typeface="Arial"/>
                </a:rPr>
                <a:t>Formulate</a:t>
              </a:r>
              <a:r>
                <a:rPr lang="en-IN" sz="1600" b="0" i="0" u="none" strike="noStrike" cap="none" dirty="0">
                  <a:solidFill>
                    <a:srgbClr val="FF0000"/>
                  </a:solidFill>
                  <a:latin typeface="Arial"/>
                  <a:ea typeface="Arial"/>
                  <a:cs typeface="Arial"/>
                  <a:sym typeface="Arial"/>
                </a:rPr>
                <a:t> questions that define </a:t>
              </a:r>
              <a:r>
                <a:rPr lang="en-IN" sz="1600" b="1" i="0" u="none" strike="noStrike" cap="none" dirty="0">
                  <a:solidFill>
                    <a:srgbClr val="FF0000"/>
                  </a:solidFill>
                  <a:latin typeface="Arial"/>
                  <a:ea typeface="Arial"/>
                  <a:cs typeface="Arial"/>
                  <a:sym typeface="Arial"/>
                </a:rPr>
                <a:t>business goals</a:t>
              </a:r>
              <a:r>
                <a:rPr lang="en-IN" sz="1600" b="0" i="0" u="none" strike="noStrike" cap="none" dirty="0">
                  <a:solidFill>
                    <a:srgbClr val="FF0000"/>
                  </a:solidFill>
                  <a:latin typeface="Arial"/>
                  <a:ea typeface="Arial"/>
                  <a:cs typeface="Arial"/>
                  <a:sym typeface="Arial"/>
                </a:rPr>
                <a:t> that the data science techniques can target.</a:t>
              </a:r>
              <a:endParaRPr sz="1600" b="0" i="0" u="none" strike="noStrike" cap="none" dirty="0">
                <a:solidFill>
                  <a:srgbClr val="FF0000"/>
                </a:solidFill>
                <a:latin typeface="Arial"/>
                <a:ea typeface="Arial"/>
                <a:cs typeface="Arial"/>
                <a:sym typeface="Arial"/>
              </a:endParaRPr>
            </a:p>
          </p:txBody>
        </p:sp>
        <p:sp>
          <p:nvSpPr>
            <p:cNvPr id="1176" name="Google Shape;1176;p89"/>
            <p:cNvSpPr/>
            <p:nvPr/>
          </p:nvSpPr>
          <p:spPr>
            <a:xfrm>
              <a:off x="3734286" y="267128"/>
              <a:ext cx="1482562" cy="1482562"/>
            </a:xfrm>
            <a:prstGeom prst="ellipse">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9"/>
            <p:cNvSpPr/>
            <p:nvPr/>
          </p:nvSpPr>
          <p:spPr>
            <a:xfrm>
              <a:off x="6025276"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9"/>
            <p:cNvSpPr txBox="1"/>
            <p:nvPr/>
          </p:nvSpPr>
          <p:spPr>
            <a:xfrm>
              <a:off x="6025276"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Identify data sources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0" i="0" u="none" strike="noStrike" cap="none" dirty="0">
                  <a:solidFill>
                    <a:srgbClr val="FF0000"/>
                  </a:solidFill>
                  <a:latin typeface="Arial"/>
                  <a:ea typeface="Arial"/>
                  <a:cs typeface="Arial"/>
                  <a:sym typeface="Arial"/>
                </a:rPr>
                <a:t>Find the relevant data that helps you answer the questions.</a:t>
              </a:r>
              <a:endParaRPr sz="1600" b="0" i="0" u="none" strike="noStrike" cap="none" dirty="0">
                <a:solidFill>
                  <a:srgbClr val="FF0000"/>
                </a:solidFill>
                <a:latin typeface="Arial"/>
                <a:ea typeface="Arial"/>
                <a:cs typeface="Arial"/>
                <a:sym typeface="Arial"/>
              </a:endParaRPr>
            </a:p>
          </p:txBody>
        </p:sp>
        <p:sp>
          <p:nvSpPr>
            <p:cNvPr id="1179" name="Google Shape;1179;p89"/>
            <p:cNvSpPr/>
            <p:nvPr/>
          </p:nvSpPr>
          <p:spPr>
            <a:xfrm>
              <a:off x="6745984" y="267128"/>
              <a:ext cx="1482562" cy="1482562"/>
            </a:xfrm>
            <a:prstGeom prst="ellipse">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9"/>
            <p:cNvSpPr/>
            <p:nvPr/>
          </p:nvSpPr>
          <p:spPr>
            <a:xfrm>
              <a:off x="358045" y="3561712"/>
              <a:ext cx="8235044" cy="667821"/>
            </a:xfrm>
            <a:prstGeom prst="leftRightArrow">
              <a:avLst>
                <a:gd name="adj1" fmla="val 50000"/>
                <a:gd name="adj2" fmla="val 50000"/>
              </a:avLst>
            </a:prstGeom>
            <a:gradFill>
              <a:gsLst>
                <a:gs pos="0">
                  <a:srgbClr val="A8A8A8"/>
                </a:gs>
                <a:gs pos="100000">
                  <a:srgbClr val="D9D9D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7" name="Google Shape;1187;p9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88" name="Google Shape;1188;p90"/>
          <p:cNvSpPr txBox="1"/>
          <p:nvPr/>
        </p:nvSpPr>
        <p:spPr>
          <a:xfrm>
            <a:off x="470691" y="511630"/>
            <a:ext cx="982833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Step 2: Data Acquisition and Understanding</a:t>
            </a:r>
            <a:endParaRPr sz="3600" b="1" i="0" u="none" strike="noStrike" cap="none">
              <a:solidFill>
                <a:srgbClr val="1E4E79"/>
              </a:solidFill>
              <a:latin typeface="Arial"/>
              <a:ea typeface="Arial"/>
              <a:cs typeface="Arial"/>
              <a:sym typeface="Arial"/>
            </a:endParaRPr>
          </a:p>
        </p:txBody>
      </p:sp>
      <p:grpSp>
        <p:nvGrpSpPr>
          <p:cNvPr id="1189" name="Google Shape;1189;p90"/>
          <p:cNvGrpSpPr/>
          <p:nvPr/>
        </p:nvGrpSpPr>
        <p:grpSpPr>
          <a:xfrm>
            <a:off x="2589324" y="1295988"/>
            <a:ext cx="7041059" cy="5414615"/>
            <a:chOff x="543470" y="2025"/>
            <a:chExt cx="7041059" cy="5414615"/>
          </a:xfrm>
        </p:grpSpPr>
        <p:sp>
          <p:nvSpPr>
            <p:cNvPr id="1190" name="Google Shape;1190;p90"/>
            <p:cNvSpPr/>
            <p:nvPr/>
          </p:nvSpPr>
          <p:spPr>
            <a:xfrm>
              <a:off x="4064000" y="1031420"/>
              <a:ext cx="2491134" cy="43234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828282"/>
              </a:solidFill>
              <a:prstDash val="solid"/>
              <a:round/>
              <a:headEnd type="none" w="sm" len="sm"/>
              <a:tailEnd type="none" w="sm" len="sm"/>
            </a:ln>
          </p:spPr>
        </p:sp>
        <p:sp>
          <p:nvSpPr>
            <p:cNvPr id="1191" name="Google Shape;1191;p90"/>
            <p:cNvSpPr/>
            <p:nvPr/>
          </p:nvSpPr>
          <p:spPr>
            <a:xfrm>
              <a:off x="3240484" y="2493160"/>
              <a:ext cx="308818" cy="2408783"/>
            </a:xfrm>
            <a:custGeom>
              <a:avLst/>
              <a:gdLst/>
              <a:ahLst/>
              <a:cxnLst/>
              <a:rect l="l" t="t" r="r" b="b"/>
              <a:pathLst>
                <a:path w="120000" h="120000" extrusionOk="0">
                  <a:moveTo>
                    <a:pt x="0" y="0"/>
                  </a:moveTo>
                  <a:lnTo>
                    <a:pt x="0" y="120000"/>
                  </a:lnTo>
                  <a:lnTo>
                    <a:pt x="120000" y="120000"/>
                  </a:lnTo>
                </a:path>
              </a:pathLst>
            </a:custGeom>
            <a:noFill/>
            <a:ln w="25400" cap="flat" cmpd="sng">
              <a:solidFill>
                <a:srgbClr val="959595"/>
              </a:solidFill>
              <a:prstDash val="solid"/>
              <a:round/>
              <a:headEnd type="none" w="sm" len="sm"/>
              <a:tailEnd type="none" w="sm" len="sm"/>
            </a:ln>
          </p:spPr>
        </p:sp>
        <p:sp>
          <p:nvSpPr>
            <p:cNvPr id="1192" name="Google Shape;1192;p90"/>
            <p:cNvSpPr/>
            <p:nvPr/>
          </p:nvSpPr>
          <p:spPr>
            <a:xfrm>
              <a:off x="3240484" y="2493160"/>
              <a:ext cx="308818" cy="947042"/>
            </a:xfrm>
            <a:custGeom>
              <a:avLst/>
              <a:gdLst/>
              <a:ahLst/>
              <a:cxnLst/>
              <a:rect l="l" t="t" r="r" b="b"/>
              <a:pathLst>
                <a:path w="120000" h="120000" extrusionOk="0">
                  <a:moveTo>
                    <a:pt x="0" y="0"/>
                  </a:moveTo>
                  <a:lnTo>
                    <a:pt x="0" y="120000"/>
                  </a:lnTo>
                  <a:lnTo>
                    <a:pt x="120000" y="120000"/>
                  </a:lnTo>
                </a:path>
              </a:pathLst>
            </a:custGeom>
            <a:noFill/>
            <a:ln w="25400" cap="flat" cmpd="sng">
              <a:solidFill>
                <a:srgbClr val="959595"/>
              </a:solidFill>
              <a:prstDash val="solid"/>
              <a:round/>
              <a:headEnd type="none" w="sm" len="sm"/>
              <a:tailEnd type="none" w="sm" len="sm"/>
            </a:ln>
          </p:spPr>
        </p:sp>
        <p:sp>
          <p:nvSpPr>
            <p:cNvPr id="1193" name="Google Shape;1193;p90"/>
            <p:cNvSpPr/>
            <p:nvPr/>
          </p:nvSpPr>
          <p:spPr>
            <a:xfrm>
              <a:off x="4018280" y="1031420"/>
              <a:ext cx="91440" cy="432345"/>
            </a:xfrm>
            <a:custGeom>
              <a:avLst/>
              <a:gdLst/>
              <a:ahLst/>
              <a:cxnLst/>
              <a:rect l="l" t="t" r="r" b="b"/>
              <a:pathLst>
                <a:path w="120000" h="120000" extrusionOk="0">
                  <a:moveTo>
                    <a:pt x="60000" y="0"/>
                  </a:moveTo>
                  <a:lnTo>
                    <a:pt x="60000" y="120000"/>
                  </a:lnTo>
                </a:path>
              </a:pathLst>
            </a:custGeom>
            <a:noFill/>
            <a:ln w="25400" cap="flat" cmpd="sng">
              <a:solidFill>
                <a:srgbClr val="828282"/>
              </a:solidFill>
              <a:prstDash val="solid"/>
              <a:round/>
              <a:headEnd type="none" w="sm" len="sm"/>
              <a:tailEnd type="none" w="sm" len="sm"/>
            </a:ln>
          </p:spPr>
        </p:sp>
        <p:sp>
          <p:nvSpPr>
            <p:cNvPr id="1194" name="Google Shape;1194;p90"/>
            <p:cNvSpPr/>
            <p:nvPr/>
          </p:nvSpPr>
          <p:spPr>
            <a:xfrm>
              <a:off x="1572865" y="1031420"/>
              <a:ext cx="2491134" cy="43234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828282"/>
              </a:solidFill>
              <a:prstDash val="solid"/>
              <a:round/>
              <a:headEnd type="none" w="sm" len="sm"/>
              <a:tailEnd type="none" w="sm" len="sm"/>
            </a:ln>
          </p:spPr>
        </p:sp>
        <p:sp>
          <p:nvSpPr>
            <p:cNvPr id="1195" name="Google Shape;1195;p90"/>
            <p:cNvSpPr/>
            <p:nvPr/>
          </p:nvSpPr>
          <p:spPr>
            <a:xfrm>
              <a:off x="1459343" y="2025"/>
              <a:ext cx="5209312"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0"/>
            <p:cNvSpPr txBox="1"/>
            <p:nvPr/>
          </p:nvSpPr>
          <p:spPr>
            <a:xfrm>
              <a:off x="1459343" y="2025"/>
              <a:ext cx="5209312"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Acquisition and Understanding</a:t>
              </a:r>
              <a:endParaRPr sz="2000" b="0" i="0" u="none" strike="noStrike" cap="none" dirty="0">
                <a:solidFill>
                  <a:srgbClr val="FF0000"/>
                </a:solidFill>
                <a:latin typeface="Arial"/>
                <a:ea typeface="Arial"/>
                <a:cs typeface="Arial"/>
                <a:sym typeface="Arial"/>
              </a:endParaRPr>
            </a:p>
          </p:txBody>
        </p:sp>
        <p:sp>
          <p:nvSpPr>
            <p:cNvPr id="1197" name="Google Shape;1197;p90"/>
            <p:cNvSpPr/>
            <p:nvPr/>
          </p:nvSpPr>
          <p:spPr>
            <a:xfrm>
              <a:off x="543470"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0"/>
            <p:cNvSpPr txBox="1"/>
            <p:nvPr/>
          </p:nvSpPr>
          <p:spPr>
            <a:xfrm>
              <a:off x="543470"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Ingest Data</a:t>
              </a:r>
              <a:endParaRPr sz="2000" b="0" i="0" u="none" strike="noStrike" cap="none" dirty="0">
                <a:solidFill>
                  <a:srgbClr val="FF0000"/>
                </a:solidFill>
                <a:latin typeface="Arial"/>
                <a:ea typeface="Arial"/>
                <a:cs typeface="Arial"/>
                <a:sym typeface="Arial"/>
              </a:endParaRPr>
            </a:p>
          </p:txBody>
        </p:sp>
        <p:sp>
          <p:nvSpPr>
            <p:cNvPr id="1199" name="Google Shape;1199;p90"/>
            <p:cNvSpPr/>
            <p:nvPr/>
          </p:nvSpPr>
          <p:spPr>
            <a:xfrm>
              <a:off x="3034605"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0"/>
            <p:cNvSpPr txBox="1"/>
            <p:nvPr/>
          </p:nvSpPr>
          <p:spPr>
            <a:xfrm>
              <a:off x="3034605"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Explore Data</a:t>
              </a:r>
              <a:endParaRPr sz="2000" b="0" i="0" u="none" strike="noStrike" cap="none" dirty="0">
                <a:solidFill>
                  <a:srgbClr val="FF0000"/>
                </a:solidFill>
                <a:latin typeface="Arial"/>
                <a:ea typeface="Arial"/>
                <a:cs typeface="Arial"/>
                <a:sym typeface="Arial"/>
              </a:endParaRPr>
            </a:p>
          </p:txBody>
        </p:sp>
        <p:sp>
          <p:nvSpPr>
            <p:cNvPr id="1201" name="Google Shape;1201;p90"/>
            <p:cNvSpPr/>
            <p:nvPr/>
          </p:nvSpPr>
          <p:spPr>
            <a:xfrm>
              <a:off x="3549302" y="292550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0"/>
            <p:cNvSpPr txBox="1"/>
            <p:nvPr/>
          </p:nvSpPr>
          <p:spPr>
            <a:xfrm>
              <a:off x="3549302" y="292550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Pre-processing</a:t>
              </a:r>
              <a:endParaRPr sz="2000" b="0" i="0" u="none" strike="noStrike" cap="none" dirty="0">
                <a:solidFill>
                  <a:srgbClr val="FF0000"/>
                </a:solidFill>
                <a:latin typeface="Arial"/>
                <a:ea typeface="Arial"/>
                <a:cs typeface="Arial"/>
                <a:sym typeface="Arial"/>
              </a:endParaRPr>
            </a:p>
          </p:txBody>
        </p:sp>
        <p:sp>
          <p:nvSpPr>
            <p:cNvPr id="1203" name="Google Shape;1203;p90"/>
            <p:cNvSpPr/>
            <p:nvPr/>
          </p:nvSpPr>
          <p:spPr>
            <a:xfrm>
              <a:off x="3549302" y="438724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0"/>
            <p:cNvSpPr txBox="1"/>
            <p:nvPr/>
          </p:nvSpPr>
          <p:spPr>
            <a:xfrm>
              <a:off x="3549302" y="438724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Exploratory Data Analysis</a:t>
              </a:r>
              <a:endParaRPr sz="2000" b="0" i="0" u="none" strike="noStrike" cap="none" dirty="0">
                <a:solidFill>
                  <a:srgbClr val="FF0000"/>
                </a:solidFill>
                <a:latin typeface="Arial"/>
                <a:ea typeface="Arial"/>
                <a:cs typeface="Arial"/>
                <a:sym typeface="Arial"/>
              </a:endParaRPr>
            </a:p>
          </p:txBody>
        </p:sp>
        <p:sp>
          <p:nvSpPr>
            <p:cNvPr id="1205" name="Google Shape;1205;p90"/>
            <p:cNvSpPr/>
            <p:nvPr/>
          </p:nvSpPr>
          <p:spPr>
            <a:xfrm>
              <a:off x="5525740"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0"/>
            <p:cNvSpPr txBox="1"/>
            <p:nvPr/>
          </p:nvSpPr>
          <p:spPr>
            <a:xfrm>
              <a:off x="5525740"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Pipeline</a:t>
              </a:r>
              <a:endParaRPr sz="2000" b="0" i="0" u="none" strike="noStrike" cap="none" dirty="0">
                <a:solidFill>
                  <a:srgbClr val="FF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12" name="Google Shape;312;p40"/>
          <p:cNvGrpSpPr/>
          <p:nvPr/>
        </p:nvGrpSpPr>
        <p:grpSpPr>
          <a:xfrm>
            <a:off x="0" y="5607439"/>
            <a:ext cx="64770" cy="1257300"/>
            <a:chOff x="1181105" y="4608196"/>
            <a:chExt cx="64770" cy="1257300"/>
          </a:xfrm>
        </p:grpSpPr>
        <p:sp>
          <p:nvSpPr>
            <p:cNvPr id="313" name="Google Shape;313;p4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4" name="Google Shape;314;p4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5" name="Google Shape;315;p4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6" name="Google Shape;316;p4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17" name="Google Shape;317;p40"/>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What about this?</a:t>
            </a:r>
            <a:endParaRPr sz="3200" b="0" i="0" u="none" strike="noStrike" cap="none">
              <a:solidFill>
                <a:schemeClr val="dk2"/>
              </a:solidFill>
              <a:latin typeface="Arial"/>
              <a:ea typeface="Arial"/>
              <a:cs typeface="Arial"/>
              <a:sym typeface="Arial"/>
            </a:endParaRPr>
          </a:p>
        </p:txBody>
      </p:sp>
      <p:pic>
        <p:nvPicPr>
          <p:cNvPr id="318" name="Google Shape;318;p40" descr="Related image"/>
          <p:cNvPicPr preferRelativeResize="0"/>
          <p:nvPr/>
        </p:nvPicPr>
        <p:blipFill rotWithShape="1">
          <a:blip r:embed="rId3">
            <a:alphaModFix/>
          </a:blip>
          <a:srcRect l="6061" t="993" r="2969"/>
          <a:stretch/>
        </p:blipFill>
        <p:spPr>
          <a:xfrm>
            <a:off x="1296539" y="1646442"/>
            <a:ext cx="2392376" cy="3799136"/>
          </a:xfrm>
          <a:prstGeom prst="rect">
            <a:avLst/>
          </a:prstGeom>
          <a:noFill/>
          <a:ln>
            <a:noFill/>
          </a:ln>
        </p:spPr>
      </p:pic>
      <p:pic>
        <p:nvPicPr>
          <p:cNvPr id="319" name="Google Shape;319;p40" descr="Image result for gravity movie"/>
          <p:cNvPicPr preferRelativeResize="0"/>
          <p:nvPr/>
        </p:nvPicPr>
        <p:blipFill rotWithShape="1">
          <a:blip r:embed="rId4">
            <a:alphaModFix/>
          </a:blip>
          <a:srcRect/>
          <a:stretch/>
        </p:blipFill>
        <p:spPr>
          <a:xfrm>
            <a:off x="4949992" y="1633239"/>
            <a:ext cx="2572744" cy="3812339"/>
          </a:xfrm>
          <a:prstGeom prst="rect">
            <a:avLst/>
          </a:prstGeom>
          <a:noFill/>
          <a:ln>
            <a:noFill/>
          </a:ln>
        </p:spPr>
      </p:pic>
      <p:pic>
        <p:nvPicPr>
          <p:cNvPr id="320" name="Google Shape;320;p40" descr="Image result for The Martian"/>
          <p:cNvPicPr preferRelativeResize="0"/>
          <p:nvPr/>
        </p:nvPicPr>
        <p:blipFill rotWithShape="1">
          <a:blip r:embed="rId5">
            <a:alphaModFix/>
          </a:blip>
          <a:srcRect/>
          <a:stretch/>
        </p:blipFill>
        <p:spPr>
          <a:xfrm>
            <a:off x="8988001" y="1633239"/>
            <a:ext cx="2540555" cy="3810833"/>
          </a:xfrm>
          <a:prstGeom prst="rect">
            <a:avLst/>
          </a:prstGeom>
          <a:noFill/>
          <a:ln>
            <a:noFill/>
          </a:ln>
        </p:spPr>
      </p:pic>
      <p:grpSp>
        <p:nvGrpSpPr>
          <p:cNvPr id="321" name="Google Shape;321;p40"/>
          <p:cNvGrpSpPr/>
          <p:nvPr/>
        </p:nvGrpSpPr>
        <p:grpSpPr>
          <a:xfrm>
            <a:off x="3921862" y="3475378"/>
            <a:ext cx="409199" cy="355600"/>
            <a:chOff x="3924598" y="3228622"/>
            <a:chExt cx="409199" cy="355600"/>
          </a:xfrm>
        </p:grpSpPr>
        <p:cxnSp>
          <p:nvCxnSpPr>
            <p:cNvPr id="322" name="Google Shape;322;p40"/>
            <p:cNvCxnSpPr/>
            <p:nvPr/>
          </p:nvCxnSpPr>
          <p:spPr>
            <a:xfrm>
              <a:off x="3924598" y="3406422"/>
              <a:ext cx="409199" cy="0"/>
            </a:xfrm>
            <a:prstGeom prst="straightConnector1">
              <a:avLst/>
            </a:prstGeom>
            <a:noFill/>
            <a:ln w="28575" cap="flat" cmpd="sng">
              <a:solidFill>
                <a:srgbClr val="5597D3"/>
              </a:solidFill>
              <a:prstDash val="solid"/>
              <a:round/>
              <a:headEnd type="none" w="sm" len="sm"/>
              <a:tailEnd type="none" w="sm" len="sm"/>
            </a:ln>
          </p:spPr>
        </p:cxnSp>
        <p:cxnSp>
          <p:nvCxnSpPr>
            <p:cNvPr id="323" name="Google Shape;323;p40"/>
            <p:cNvCxnSpPr/>
            <p:nvPr/>
          </p:nvCxnSpPr>
          <p:spPr>
            <a:xfrm>
              <a:off x="4132310" y="3228622"/>
              <a:ext cx="0" cy="355600"/>
            </a:xfrm>
            <a:prstGeom prst="straightConnector1">
              <a:avLst/>
            </a:prstGeom>
            <a:noFill/>
            <a:ln w="28575" cap="flat" cmpd="sng">
              <a:solidFill>
                <a:srgbClr val="5597D3"/>
              </a:solidFill>
              <a:prstDash val="solid"/>
              <a:round/>
              <a:headEnd type="none" w="sm" len="sm"/>
              <a:tailEnd type="none" w="sm" len="sm"/>
            </a:ln>
          </p:spPr>
        </p:cxnSp>
      </p:grpSp>
      <p:grpSp>
        <p:nvGrpSpPr>
          <p:cNvPr id="324" name="Google Shape;324;p40"/>
          <p:cNvGrpSpPr/>
          <p:nvPr/>
        </p:nvGrpSpPr>
        <p:grpSpPr>
          <a:xfrm>
            <a:off x="8250899" y="3712183"/>
            <a:ext cx="409199" cy="102407"/>
            <a:chOff x="8464848" y="3228092"/>
            <a:chExt cx="409199" cy="102407"/>
          </a:xfrm>
        </p:grpSpPr>
        <p:cxnSp>
          <p:nvCxnSpPr>
            <p:cNvPr id="325" name="Google Shape;325;p40"/>
            <p:cNvCxnSpPr/>
            <p:nvPr/>
          </p:nvCxnSpPr>
          <p:spPr>
            <a:xfrm>
              <a:off x="8464848" y="3228092"/>
              <a:ext cx="409199" cy="0"/>
            </a:xfrm>
            <a:prstGeom prst="straightConnector1">
              <a:avLst/>
            </a:prstGeom>
            <a:noFill/>
            <a:ln w="28575" cap="flat" cmpd="sng">
              <a:solidFill>
                <a:srgbClr val="5597D3"/>
              </a:solidFill>
              <a:prstDash val="solid"/>
              <a:round/>
              <a:headEnd type="none" w="sm" len="sm"/>
              <a:tailEnd type="none" w="sm" len="sm"/>
            </a:ln>
          </p:spPr>
        </p:cxnSp>
        <p:cxnSp>
          <p:nvCxnSpPr>
            <p:cNvPr id="326" name="Google Shape;326;p40"/>
            <p:cNvCxnSpPr/>
            <p:nvPr/>
          </p:nvCxnSpPr>
          <p:spPr>
            <a:xfrm>
              <a:off x="8464848" y="3330499"/>
              <a:ext cx="409199" cy="0"/>
            </a:xfrm>
            <a:prstGeom prst="straightConnector1">
              <a:avLst/>
            </a:prstGeom>
            <a:noFill/>
            <a:ln w="28575" cap="flat" cmpd="sng">
              <a:solidFill>
                <a:srgbClr val="5597D3"/>
              </a:solidFill>
              <a:prstDash val="solid"/>
              <a:round/>
              <a:headEnd type="none" w="sm" len="sm"/>
              <a:tailEnd type="none" w="sm" len="sm"/>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20" name="Google Shape;1220;p9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21" name="Google Shape;1221;p92"/>
          <p:cNvSpPr txBox="1"/>
          <p:nvPr/>
        </p:nvSpPr>
        <p:spPr>
          <a:xfrm>
            <a:off x="470691" y="584198"/>
            <a:ext cx="480291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Ingest Data</a:t>
            </a:r>
            <a:endParaRPr sz="4000" b="1" i="0" u="none" strike="noStrike" cap="none">
              <a:solidFill>
                <a:srgbClr val="1E4E79"/>
              </a:solidFill>
              <a:latin typeface="Arial"/>
              <a:ea typeface="Arial"/>
              <a:cs typeface="Arial"/>
              <a:sym typeface="Arial"/>
            </a:endParaRPr>
          </a:p>
        </p:txBody>
      </p:sp>
      <p:sp>
        <p:nvSpPr>
          <p:cNvPr id="1222" name="Google Shape;1222;p92"/>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223" name="Google Shape;1223;p92"/>
          <p:cNvGrpSpPr/>
          <p:nvPr/>
        </p:nvGrpSpPr>
        <p:grpSpPr>
          <a:xfrm>
            <a:off x="5394648" y="3374024"/>
            <a:ext cx="3960312" cy="90613"/>
            <a:chOff x="5332246" y="4049236"/>
            <a:chExt cx="3960312" cy="90612"/>
          </a:xfrm>
        </p:grpSpPr>
        <p:cxnSp>
          <p:nvCxnSpPr>
            <p:cNvPr id="1224" name="Google Shape;1224;p92"/>
            <p:cNvCxnSpPr>
              <a:stCxn id="1225"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225" name="Google Shape;1225;p92"/>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226" name="Google Shape;1226;p92"/>
          <p:cNvGrpSpPr/>
          <p:nvPr/>
        </p:nvGrpSpPr>
        <p:grpSpPr>
          <a:xfrm>
            <a:off x="3539060" y="5010843"/>
            <a:ext cx="1436352" cy="1053154"/>
            <a:chOff x="3544621" y="5005278"/>
            <a:chExt cx="1436352" cy="1053154"/>
          </a:xfrm>
        </p:grpSpPr>
        <p:sp>
          <p:nvSpPr>
            <p:cNvPr id="1227" name="Google Shape;1227;p92"/>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228" name="Google Shape;1228;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29" name="Google Shape;1229;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0" name="Google Shape;1230;p92"/>
          <p:cNvGrpSpPr/>
          <p:nvPr/>
        </p:nvGrpSpPr>
        <p:grpSpPr>
          <a:xfrm>
            <a:off x="2028878" y="5547517"/>
            <a:ext cx="927438" cy="837710"/>
            <a:chOff x="3799078" y="5005278"/>
            <a:chExt cx="927438" cy="837710"/>
          </a:xfrm>
        </p:grpSpPr>
        <p:sp>
          <p:nvSpPr>
            <p:cNvPr id="1231" name="Google Shape;1231;p92"/>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232" name="Google Shape;1232;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33" name="Google Shape;1233;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4" name="Google Shape;1234;p92"/>
          <p:cNvGrpSpPr/>
          <p:nvPr/>
        </p:nvGrpSpPr>
        <p:grpSpPr>
          <a:xfrm>
            <a:off x="639600" y="4468974"/>
            <a:ext cx="1242520" cy="837710"/>
            <a:chOff x="3641537" y="5005278"/>
            <a:chExt cx="1242520" cy="837710"/>
          </a:xfrm>
        </p:grpSpPr>
        <p:sp>
          <p:nvSpPr>
            <p:cNvPr id="1235" name="Google Shape;1235;p9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236" name="Google Shape;1236;p92"/>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37" name="Google Shape;1237;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8" name="Google Shape;1238;p92"/>
          <p:cNvGrpSpPr/>
          <p:nvPr/>
        </p:nvGrpSpPr>
        <p:grpSpPr>
          <a:xfrm>
            <a:off x="527569" y="2677157"/>
            <a:ext cx="1242520" cy="837710"/>
            <a:chOff x="3641537" y="5005278"/>
            <a:chExt cx="1242520" cy="837710"/>
          </a:xfrm>
        </p:grpSpPr>
        <p:sp>
          <p:nvSpPr>
            <p:cNvPr id="1239" name="Google Shape;1239;p9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240" name="Google Shape;1240;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1" name="Google Shape;1241;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42" name="Google Shape;1242;p92"/>
          <p:cNvGrpSpPr/>
          <p:nvPr/>
        </p:nvGrpSpPr>
        <p:grpSpPr>
          <a:xfrm>
            <a:off x="1770089" y="1485708"/>
            <a:ext cx="1242520" cy="1053154"/>
            <a:chOff x="3641537" y="5005278"/>
            <a:chExt cx="1242520" cy="1053154"/>
          </a:xfrm>
        </p:grpSpPr>
        <p:sp>
          <p:nvSpPr>
            <p:cNvPr id="1243" name="Google Shape;1243;p9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244" name="Google Shape;1244;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5" name="Google Shape;1245;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46" name="Google Shape;1246;p92"/>
          <p:cNvGrpSpPr/>
          <p:nvPr/>
        </p:nvGrpSpPr>
        <p:grpSpPr>
          <a:xfrm>
            <a:off x="3539060" y="1760406"/>
            <a:ext cx="1242520" cy="1053154"/>
            <a:chOff x="3641537" y="5005278"/>
            <a:chExt cx="1242520" cy="1053154"/>
          </a:xfrm>
        </p:grpSpPr>
        <p:sp>
          <p:nvSpPr>
            <p:cNvPr id="1247" name="Google Shape;1247;p9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Present results and document</a:t>
              </a:r>
              <a:endParaRPr sz="1400" b="0" i="0" u="none" strike="noStrike" cap="none">
                <a:solidFill>
                  <a:srgbClr val="000000"/>
                </a:solidFill>
                <a:latin typeface="Source Sans Pro"/>
                <a:ea typeface="Source Sans Pro"/>
                <a:cs typeface="Source Sans Pro"/>
                <a:sym typeface="Source Sans Pro"/>
              </a:endParaRPr>
            </a:p>
          </p:txBody>
        </p:sp>
        <p:sp>
          <p:nvSpPr>
            <p:cNvPr id="1248" name="Google Shape;1248;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#5</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9" name="Google Shape;1249;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50" name="Google Shape;1250;p92"/>
          <p:cNvGrpSpPr/>
          <p:nvPr/>
        </p:nvGrpSpPr>
        <p:grpSpPr>
          <a:xfrm>
            <a:off x="1688586" y="3114646"/>
            <a:ext cx="3018595" cy="3018595"/>
            <a:chOff x="1140990" y="30801"/>
            <a:chExt cx="3018595" cy="3018595"/>
          </a:xfrm>
        </p:grpSpPr>
        <p:sp>
          <p:nvSpPr>
            <p:cNvPr id="1251" name="Google Shape;1251;p92"/>
            <p:cNvSpPr/>
            <p:nvPr/>
          </p:nvSpPr>
          <p:spPr>
            <a:xfrm>
              <a:off x="1849436" y="30801"/>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2"/>
            <p:cNvSpPr txBox="1"/>
            <p:nvPr/>
          </p:nvSpPr>
          <p:spPr>
            <a:xfrm>
              <a:off x="2034248" y="246415"/>
              <a:ext cx="1232079" cy="5082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SQL Databases</a:t>
              </a:r>
              <a:endParaRPr sz="1000" b="0" i="0" u="none" strike="noStrike" cap="none">
                <a:solidFill>
                  <a:schemeClr val="dk1"/>
                </a:solidFill>
                <a:latin typeface="Arial"/>
                <a:ea typeface="Arial"/>
                <a:cs typeface="Arial"/>
                <a:sym typeface="Arial"/>
              </a:endParaRPr>
            </a:p>
          </p:txBody>
        </p:sp>
        <p:sp>
          <p:nvSpPr>
            <p:cNvPr id="1253" name="Google Shape;1253;p92"/>
            <p:cNvSpPr/>
            <p:nvPr/>
          </p:nvSpPr>
          <p:spPr>
            <a:xfrm>
              <a:off x="2557882" y="739247"/>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2"/>
            <p:cNvSpPr txBox="1"/>
            <p:nvPr/>
          </p:nvSpPr>
          <p:spPr>
            <a:xfrm>
              <a:off x="3420337" y="924059"/>
              <a:ext cx="616039" cy="123207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NoSQL Databases</a:t>
              </a:r>
              <a:endParaRPr sz="1000" b="0" i="0" u="none" strike="noStrike" cap="none">
                <a:solidFill>
                  <a:schemeClr val="dk1"/>
                </a:solidFill>
                <a:latin typeface="Arial"/>
                <a:ea typeface="Arial"/>
                <a:cs typeface="Arial"/>
                <a:sym typeface="Arial"/>
              </a:endParaRPr>
            </a:p>
          </p:txBody>
        </p:sp>
        <p:sp>
          <p:nvSpPr>
            <p:cNvPr id="1255" name="Google Shape;1255;p92"/>
            <p:cNvSpPr/>
            <p:nvPr/>
          </p:nvSpPr>
          <p:spPr>
            <a:xfrm>
              <a:off x="1849436" y="1447693"/>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2"/>
            <p:cNvSpPr txBox="1"/>
            <p:nvPr/>
          </p:nvSpPr>
          <p:spPr>
            <a:xfrm>
              <a:off x="2034248" y="2325550"/>
              <a:ext cx="1232079" cy="5082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Data warehouses</a:t>
              </a:r>
              <a:endParaRPr sz="1000" b="0" i="0" u="none" strike="noStrike" cap="none">
                <a:solidFill>
                  <a:schemeClr val="dk1"/>
                </a:solidFill>
                <a:latin typeface="Arial"/>
                <a:ea typeface="Arial"/>
                <a:cs typeface="Arial"/>
                <a:sym typeface="Arial"/>
              </a:endParaRPr>
            </a:p>
          </p:txBody>
        </p:sp>
        <p:sp>
          <p:nvSpPr>
            <p:cNvPr id="1257" name="Google Shape;1257;p92"/>
            <p:cNvSpPr/>
            <p:nvPr/>
          </p:nvSpPr>
          <p:spPr>
            <a:xfrm>
              <a:off x="1140990" y="739247"/>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2"/>
            <p:cNvSpPr txBox="1"/>
            <p:nvPr/>
          </p:nvSpPr>
          <p:spPr>
            <a:xfrm>
              <a:off x="1264198" y="924059"/>
              <a:ext cx="616039" cy="123207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Hadoop </a:t>
              </a:r>
              <a:endParaRPr sz="1000" b="0" i="0" u="none" strike="noStrike" cap="none">
                <a:solidFill>
                  <a:schemeClr val="dk1"/>
                </a:solidFill>
                <a:latin typeface="Arial"/>
                <a:ea typeface="Arial"/>
                <a:cs typeface="Arial"/>
                <a:sym typeface="Arial"/>
              </a:endParaRPr>
            </a:p>
          </p:txBody>
        </p:sp>
      </p:grpSp>
      <p:sp>
        <p:nvSpPr>
          <p:cNvPr id="1259" name="Google Shape;1259;p92"/>
          <p:cNvSpPr/>
          <p:nvPr/>
        </p:nvSpPr>
        <p:spPr>
          <a:xfrm>
            <a:off x="449133" y="1523199"/>
            <a:ext cx="10962169" cy="10156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Ingest raw data into your analytic environment once data source is found </a:t>
            </a:r>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Raw data means data that </a:t>
            </a:r>
            <a:r>
              <a:rPr lang="en-IN" sz="2000" b="0" i="1" u="none" strike="noStrike" cap="none">
                <a:solidFill>
                  <a:srgbClr val="000000"/>
                </a:solidFill>
                <a:latin typeface="Arial"/>
                <a:ea typeface="Arial"/>
                <a:cs typeface="Arial"/>
                <a:sym typeface="Arial"/>
              </a:rPr>
              <a:t>has not been changed </a:t>
            </a:r>
            <a:r>
              <a:rPr lang="en-IN" sz="2000" b="0" i="0" u="none" strike="noStrike" cap="none">
                <a:solidFill>
                  <a:srgbClr val="000000"/>
                </a:solidFill>
                <a:latin typeface="Arial"/>
                <a:ea typeface="Arial"/>
                <a:cs typeface="Arial"/>
                <a:sym typeface="Arial"/>
              </a:rPr>
              <a:t>since acquisition</a:t>
            </a:r>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This raw data is stored in your storage systems. </a:t>
            </a:r>
            <a:endParaRPr sz="2000" b="0" i="0" u="none" strike="noStrike" cap="none">
              <a:solidFill>
                <a:srgbClr val="000000"/>
              </a:solidFill>
              <a:latin typeface="Arial"/>
              <a:ea typeface="Arial"/>
              <a:cs typeface="Arial"/>
              <a:sym typeface="Arial"/>
            </a:endParaRPr>
          </a:p>
        </p:txBody>
      </p:sp>
      <p:pic>
        <p:nvPicPr>
          <p:cNvPr id="1260" name="Google Shape;1260;p92"/>
          <p:cNvPicPr preferRelativeResize="0"/>
          <p:nvPr/>
        </p:nvPicPr>
        <p:blipFill rotWithShape="1">
          <a:blip r:embed="rId3">
            <a:alphaModFix/>
          </a:blip>
          <a:srcRect l="21601" r="27094"/>
          <a:stretch/>
        </p:blipFill>
        <p:spPr>
          <a:xfrm>
            <a:off x="6974143" y="3230415"/>
            <a:ext cx="1282766" cy="1314667"/>
          </a:xfrm>
          <a:prstGeom prst="rect">
            <a:avLst/>
          </a:prstGeom>
          <a:noFill/>
          <a:ln>
            <a:noFill/>
          </a:ln>
        </p:spPr>
      </p:pic>
      <p:pic>
        <p:nvPicPr>
          <p:cNvPr id="1261" name="Google Shape;1261;p92"/>
          <p:cNvPicPr preferRelativeResize="0"/>
          <p:nvPr/>
        </p:nvPicPr>
        <p:blipFill rotWithShape="1">
          <a:blip r:embed="rId4">
            <a:alphaModFix/>
          </a:blip>
          <a:srcRect/>
          <a:stretch/>
        </p:blipFill>
        <p:spPr>
          <a:xfrm>
            <a:off x="8496838" y="2675646"/>
            <a:ext cx="2895494" cy="1129162"/>
          </a:xfrm>
          <a:prstGeom prst="rect">
            <a:avLst/>
          </a:prstGeom>
          <a:noFill/>
          <a:ln>
            <a:noFill/>
          </a:ln>
        </p:spPr>
      </p:pic>
      <p:pic>
        <p:nvPicPr>
          <p:cNvPr id="1262" name="Google Shape;1262;p92"/>
          <p:cNvPicPr preferRelativeResize="0"/>
          <p:nvPr/>
        </p:nvPicPr>
        <p:blipFill rotWithShape="1">
          <a:blip r:embed="rId5">
            <a:alphaModFix/>
          </a:blip>
          <a:srcRect/>
          <a:stretch/>
        </p:blipFill>
        <p:spPr>
          <a:xfrm>
            <a:off x="6611552" y="4921607"/>
            <a:ext cx="1306312" cy="1021298"/>
          </a:xfrm>
          <a:prstGeom prst="rect">
            <a:avLst/>
          </a:prstGeom>
          <a:noFill/>
          <a:ln>
            <a:noFill/>
          </a:ln>
        </p:spPr>
      </p:pic>
      <p:pic>
        <p:nvPicPr>
          <p:cNvPr id="1263" name="Google Shape;1263;p92"/>
          <p:cNvPicPr preferRelativeResize="0"/>
          <p:nvPr/>
        </p:nvPicPr>
        <p:blipFill rotWithShape="1">
          <a:blip r:embed="rId6">
            <a:alphaModFix/>
          </a:blip>
          <a:srcRect/>
          <a:stretch/>
        </p:blipFill>
        <p:spPr>
          <a:xfrm>
            <a:off x="8565171" y="4528931"/>
            <a:ext cx="3226177" cy="173407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9" name="Google Shape;1269;p9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70" name="Google Shape;1270;p93"/>
          <p:cNvSpPr txBox="1"/>
          <p:nvPr/>
        </p:nvSpPr>
        <p:spPr>
          <a:xfrm>
            <a:off x="470691" y="584198"/>
            <a:ext cx="70551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a:t>
            </a:r>
            <a:endParaRPr/>
          </a:p>
        </p:txBody>
      </p:sp>
      <p:sp>
        <p:nvSpPr>
          <p:cNvPr id="1271" name="Google Shape;1271;p93"/>
          <p:cNvSpPr/>
          <p:nvPr/>
        </p:nvSpPr>
        <p:spPr>
          <a:xfrm>
            <a:off x="495863" y="1560171"/>
            <a:ext cx="9979609" cy="70788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As a Data Scientist, a lot of your time will go in Data pre-processing.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Also known as Data cleaning </a:t>
            </a:r>
            <a:endParaRPr sz="2000" b="0" i="0" u="none" strike="noStrike" cap="none">
              <a:solidFill>
                <a:srgbClr val="000000"/>
              </a:solidFill>
              <a:latin typeface="Arial"/>
              <a:ea typeface="Arial"/>
              <a:cs typeface="Arial"/>
              <a:sym typeface="Arial"/>
            </a:endParaRPr>
          </a:p>
        </p:txBody>
      </p:sp>
      <p:sp>
        <p:nvSpPr>
          <p:cNvPr id="1272" name="Google Shape;1272;p93"/>
          <p:cNvSpPr/>
          <p:nvPr/>
        </p:nvSpPr>
        <p:spPr>
          <a:xfrm>
            <a:off x="2746518" y="2172640"/>
            <a:ext cx="5136461" cy="47089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1" i="0" u="none" strike="noStrike" cap="none" dirty="0">
                <a:solidFill>
                  <a:srgbClr val="FF0000"/>
                </a:solidFill>
                <a:latin typeface="Arial"/>
                <a:ea typeface="Arial"/>
                <a:cs typeface="Arial"/>
                <a:sym typeface="Arial"/>
              </a:rPr>
              <a:t>This step includes dealing with </a:t>
            </a:r>
            <a:endParaRPr dirty="0">
              <a:solidFill>
                <a:srgbClr val="FF0000"/>
              </a:solidFill>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Outliers</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Missing values</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Malicious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Erroneous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Irrelevant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Inconsistent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Formatting</a:t>
            </a:r>
            <a:endParaRPr dirty="0"/>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p:txBody>
      </p:sp>
      <p:sp>
        <p:nvSpPr>
          <p:cNvPr id="1273" name="Google Shape;1273;p93" descr="Image result for data cleaning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74" name="Google Shape;1274;p93" descr="Image result for data cleaning icon"/>
          <p:cNvPicPr preferRelativeResize="0"/>
          <p:nvPr/>
        </p:nvPicPr>
        <p:blipFill rotWithShape="1">
          <a:blip r:embed="rId3">
            <a:alphaModFix/>
          </a:blip>
          <a:srcRect/>
          <a:stretch/>
        </p:blipFill>
        <p:spPr>
          <a:xfrm>
            <a:off x="7493347" y="2743200"/>
            <a:ext cx="3780922" cy="272772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80" name="Google Shape;1280;p9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81" name="Google Shape;1281;p94"/>
          <p:cNvSpPr txBox="1"/>
          <p:nvPr/>
        </p:nvSpPr>
        <p:spPr>
          <a:xfrm>
            <a:off x="470691" y="526142"/>
            <a:ext cx="930575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pic>
        <p:nvPicPr>
          <p:cNvPr id="1282" name="Google Shape;1282;p94"/>
          <p:cNvPicPr preferRelativeResize="0"/>
          <p:nvPr/>
        </p:nvPicPr>
        <p:blipFill rotWithShape="1">
          <a:blip r:embed="rId3">
            <a:alphaModFix/>
          </a:blip>
          <a:srcRect/>
          <a:stretch/>
        </p:blipFill>
        <p:spPr>
          <a:xfrm>
            <a:off x="2814904" y="1393026"/>
            <a:ext cx="6996212" cy="537309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8" name="Google Shape;1288;p9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89" name="Google Shape;1289;p95"/>
          <p:cNvSpPr txBox="1"/>
          <p:nvPr/>
        </p:nvSpPr>
        <p:spPr>
          <a:xfrm>
            <a:off x="470691" y="584198"/>
            <a:ext cx="933460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sp>
        <p:nvSpPr>
          <p:cNvPr id="1290" name="Google Shape;1290;p95"/>
          <p:cNvSpPr txBox="1"/>
          <p:nvPr/>
        </p:nvSpPr>
        <p:spPr>
          <a:xfrm>
            <a:off x="5451928" y="3461426"/>
            <a:ext cx="4546894"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chemeClr val="lt1"/>
                </a:solidFill>
                <a:latin typeface="Source Sans Pro"/>
                <a:ea typeface="Source Sans Pro"/>
                <a:cs typeface="Source Sans Pro"/>
                <a:sym typeface="Source Sans Pro"/>
              </a:rPr>
              <a:t>Deploy the model to solve the problem in the real world</a:t>
            </a:r>
            <a:endParaRPr/>
          </a:p>
          <a:p>
            <a:pPr marL="0" marR="0" lvl="0" indent="0" algn="l" rtl="0">
              <a:lnSpc>
                <a:spcPct val="100000"/>
              </a:lnSpc>
              <a:spcBef>
                <a:spcPts val="0"/>
              </a:spcBef>
              <a:spcAft>
                <a:spcPts val="0"/>
              </a:spcAft>
              <a:buNone/>
            </a:pPr>
            <a:r>
              <a:rPr lang="en-IN" sz="2000" b="0" i="0" u="none" strike="noStrike" cap="none">
                <a:solidFill>
                  <a:schemeClr val="lt1"/>
                </a:solidFill>
                <a:latin typeface="Source Sans Pro"/>
                <a:ea typeface="Source Sans Pro"/>
                <a:cs typeface="Source Sans Pro"/>
                <a:sym typeface="Source Sans Pro"/>
              </a:rPr>
              <a:t>Deploy the model as a product to be used in real world. E.g. Amazon recommendation</a:t>
            </a:r>
            <a:endParaRPr sz="2000" b="0" i="0" u="none" strike="noStrike" cap="none">
              <a:solidFill>
                <a:schemeClr val="lt1"/>
              </a:solidFill>
              <a:latin typeface="Source Sans Pro"/>
              <a:ea typeface="Source Sans Pro"/>
              <a:cs typeface="Source Sans Pro"/>
              <a:sym typeface="Source Sans Pro"/>
            </a:endParaRPr>
          </a:p>
        </p:txBody>
      </p:sp>
      <p:sp>
        <p:nvSpPr>
          <p:cNvPr id="1291" name="Google Shape;1291;p95"/>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292" name="Google Shape;1292;p95"/>
          <p:cNvGrpSpPr/>
          <p:nvPr/>
        </p:nvGrpSpPr>
        <p:grpSpPr>
          <a:xfrm>
            <a:off x="5394648" y="3374024"/>
            <a:ext cx="3960312" cy="90613"/>
            <a:chOff x="5332246" y="4049236"/>
            <a:chExt cx="3960312" cy="90612"/>
          </a:xfrm>
        </p:grpSpPr>
        <p:cxnSp>
          <p:nvCxnSpPr>
            <p:cNvPr id="1293" name="Google Shape;1293;p95"/>
            <p:cNvCxnSpPr>
              <a:stCxn id="1294"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294" name="Google Shape;1294;p95"/>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295" name="Google Shape;1295;p95"/>
          <p:cNvGrpSpPr/>
          <p:nvPr/>
        </p:nvGrpSpPr>
        <p:grpSpPr>
          <a:xfrm>
            <a:off x="3539060" y="5083413"/>
            <a:ext cx="1436352" cy="1053154"/>
            <a:chOff x="3544621" y="5005278"/>
            <a:chExt cx="1436352" cy="1053154"/>
          </a:xfrm>
        </p:grpSpPr>
        <p:sp>
          <p:nvSpPr>
            <p:cNvPr id="1296" name="Google Shape;1296;p95"/>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297" name="Google Shape;1297;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98" name="Google Shape;1298;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99" name="Google Shape;1299;p95"/>
          <p:cNvGrpSpPr/>
          <p:nvPr/>
        </p:nvGrpSpPr>
        <p:grpSpPr>
          <a:xfrm>
            <a:off x="2028878" y="5620087"/>
            <a:ext cx="927438" cy="837710"/>
            <a:chOff x="3799078" y="5005278"/>
            <a:chExt cx="927438" cy="837710"/>
          </a:xfrm>
        </p:grpSpPr>
        <p:sp>
          <p:nvSpPr>
            <p:cNvPr id="1300" name="Google Shape;1300;p95"/>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301" name="Google Shape;1301;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02" name="Google Shape;1302;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03" name="Google Shape;1303;p95"/>
          <p:cNvGrpSpPr/>
          <p:nvPr/>
        </p:nvGrpSpPr>
        <p:grpSpPr>
          <a:xfrm>
            <a:off x="639600" y="4541544"/>
            <a:ext cx="1242520" cy="837710"/>
            <a:chOff x="3641537" y="5005278"/>
            <a:chExt cx="1242520" cy="837710"/>
          </a:xfrm>
        </p:grpSpPr>
        <p:sp>
          <p:nvSpPr>
            <p:cNvPr id="1304" name="Google Shape;1304;p9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305" name="Google Shape;1305;p95"/>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06" name="Google Shape;1306;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07" name="Google Shape;1307;p95"/>
          <p:cNvGrpSpPr/>
          <p:nvPr/>
        </p:nvGrpSpPr>
        <p:grpSpPr>
          <a:xfrm>
            <a:off x="527569" y="2749727"/>
            <a:ext cx="1242520" cy="837710"/>
            <a:chOff x="3641537" y="5005278"/>
            <a:chExt cx="1242520" cy="837710"/>
          </a:xfrm>
        </p:grpSpPr>
        <p:sp>
          <p:nvSpPr>
            <p:cNvPr id="1308" name="Google Shape;1308;p9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309" name="Google Shape;1309;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10" name="Google Shape;1310;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11" name="Google Shape;1311;p95"/>
          <p:cNvGrpSpPr/>
          <p:nvPr/>
        </p:nvGrpSpPr>
        <p:grpSpPr>
          <a:xfrm>
            <a:off x="1770089" y="1558278"/>
            <a:ext cx="1242520" cy="1053154"/>
            <a:chOff x="3641537" y="5005278"/>
            <a:chExt cx="1242520" cy="1053154"/>
          </a:xfrm>
        </p:grpSpPr>
        <p:sp>
          <p:nvSpPr>
            <p:cNvPr id="1312" name="Google Shape;1312;p95"/>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313" name="Google Shape;1313;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14" name="Google Shape;1314;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sp>
        <p:nvSpPr>
          <p:cNvPr id="1315" name="Google Shape;1315;p95"/>
          <p:cNvSpPr/>
          <p:nvPr/>
        </p:nvSpPr>
        <p:spPr>
          <a:xfrm>
            <a:off x="673846" y="1498568"/>
            <a:ext cx="9716025"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0" i="0" u="none" strike="noStrike" cap="none">
                <a:solidFill>
                  <a:srgbClr val="000000"/>
                </a:solidFill>
                <a:latin typeface="Arial"/>
                <a:ea typeface="Arial"/>
                <a:cs typeface="Arial"/>
                <a:sym typeface="Arial"/>
              </a:rPr>
              <a:t>Once Data is cleaned, it needs to be processed to make it ready for use.</a:t>
            </a:r>
            <a:endParaRPr/>
          </a:p>
          <a:p>
            <a:pPr marL="285750" marR="0" lvl="0" indent="-28575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Arial"/>
                <a:ea typeface="Arial"/>
                <a:cs typeface="Arial"/>
                <a:sym typeface="Arial"/>
              </a:rPr>
              <a:t>This stage includes</a:t>
            </a:r>
            <a:endParaRPr/>
          </a:p>
        </p:txBody>
      </p:sp>
      <p:sp>
        <p:nvSpPr>
          <p:cNvPr id="1316" name="Google Shape;1316;p95"/>
          <p:cNvSpPr/>
          <p:nvPr/>
        </p:nvSpPr>
        <p:spPr>
          <a:xfrm>
            <a:off x="796115" y="6272124"/>
            <a:ext cx="10012909" cy="36933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IN" sz="1400" b="1" i="0" u="none" strike="noStrike" cap="none">
                <a:solidFill>
                  <a:srgbClr val="FF0000"/>
                </a:solidFill>
                <a:latin typeface="Arial"/>
                <a:ea typeface="Arial"/>
                <a:cs typeface="Arial"/>
                <a:sym typeface="Arial"/>
              </a:rPr>
              <a:t>Data Pre-processing(Data cleaning) is at times considered to be part of Data Processing</a:t>
            </a:r>
            <a:endParaRPr/>
          </a:p>
        </p:txBody>
      </p:sp>
      <p:grpSp>
        <p:nvGrpSpPr>
          <p:cNvPr id="1317" name="Google Shape;1317;p95"/>
          <p:cNvGrpSpPr/>
          <p:nvPr/>
        </p:nvGrpSpPr>
        <p:grpSpPr>
          <a:xfrm>
            <a:off x="2894227" y="1637532"/>
            <a:ext cx="6527823" cy="4662730"/>
            <a:chOff x="2866931" y="0"/>
            <a:chExt cx="6527823" cy="4662730"/>
          </a:xfrm>
        </p:grpSpPr>
        <p:sp>
          <p:nvSpPr>
            <p:cNvPr id="1318" name="Google Shape;1318;p95"/>
            <p:cNvSpPr/>
            <p:nvPr/>
          </p:nvSpPr>
          <p:spPr>
            <a:xfrm>
              <a:off x="5314865" y="132887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5"/>
            <p:cNvSpPr/>
            <p:nvPr/>
          </p:nvSpPr>
          <p:spPr>
            <a:xfrm>
              <a:off x="5184308" y="0"/>
              <a:ext cx="1893068" cy="10957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5"/>
            <p:cNvSpPr txBox="1"/>
            <p:nvPr/>
          </p:nvSpPr>
          <p:spPr>
            <a:xfrm>
              <a:off x="5184308" y="0"/>
              <a:ext cx="1893068" cy="109574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Sorting</a:t>
              </a:r>
              <a:endParaRPr sz="1800" b="1" i="0" u="none" strike="noStrike" cap="none">
                <a:solidFill>
                  <a:srgbClr val="000000"/>
                </a:solidFill>
                <a:latin typeface="Arial"/>
                <a:ea typeface="Arial"/>
                <a:cs typeface="Arial"/>
                <a:sym typeface="Arial"/>
              </a:endParaRPr>
            </a:p>
          </p:txBody>
        </p:sp>
        <p:sp>
          <p:nvSpPr>
            <p:cNvPr id="1321" name="Google Shape;1321;p95"/>
            <p:cNvSpPr/>
            <p:nvPr/>
          </p:nvSpPr>
          <p:spPr>
            <a:xfrm>
              <a:off x="5935661"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5"/>
            <p:cNvSpPr/>
            <p:nvPr/>
          </p:nvSpPr>
          <p:spPr>
            <a:xfrm>
              <a:off x="7697520"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5"/>
            <p:cNvSpPr txBox="1"/>
            <p:nvPr/>
          </p:nvSpPr>
          <p:spPr>
            <a:xfrm>
              <a:off x="7697520"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Summarization</a:t>
              </a:r>
              <a:endParaRPr sz="1800" b="1" i="0" u="none" strike="noStrike" cap="none">
                <a:solidFill>
                  <a:srgbClr val="000000"/>
                </a:solidFill>
                <a:latin typeface="Arial"/>
                <a:ea typeface="Arial"/>
                <a:cs typeface="Arial"/>
                <a:sym typeface="Arial"/>
              </a:endParaRPr>
            </a:p>
          </p:txBody>
        </p:sp>
        <p:sp>
          <p:nvSpPr>
            <p:cNvPr id="1324" name="Google Shape;1324;p95"/>
            <p:cNvSpPr/>
            <p:nvPr/>
          </p:nvSpPr>
          <p:spPr>
            <a:xfrm>
              <a:off x="5698701"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5"/>
            <p:cNvSpPr/>
            <p:nvPr/>
          </p:nvSpPr>
          <p:spPr>
            <a:xfrm>
              <a:off x="7436407"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5"/>
            <p:cNvSpPr txBox="1"/>
            <p:nvPr/>
          </p:nvSpPr>
          <p:spPr>
            <a:xfrm>
              <a:off x="7436407"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Aggregation</a:t>
              </a:r>
              <a:endParaRPr sz="1800" b="1" i="0" u="none" strike="noStrike" cap="none">
                <a:solidFill>
                  <a:srgbClr val="000000"/>
                </a:solidFill>
                <a:latin typeface="Arial"/>
                <a:ea typeface="Arial"/>
                <a:cs typeface="Arial"/>
                <a:sym typeface="Arial"/>
              </a:endParaRPr>
            </a:p>
          </p:txBody>
        </p:sp>
        <p:sp>
          <p:nvSpPr>
            <p:cNvPr id="1327" name="Google Shape;1327;p95"/>
            <p:cNvSpPr/>
            <p:nvPr/>
          </p:nvSpPr>
          <p:spPr>
            <a:xfrm>
              <a:off x="4931029"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5"/>
            <p:cNvSpPr/>
            <p:nvPr/>
          </p:nvSpPr>
          <p:spPr>
            <a:xfrm>
              <a:off x="3128044"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5"/>
            <p:cNvSpPr txBox="1"/>
            <p:nvPr/>
          </p:nvSpPr>
          <p:spPr>
            <a:xfrm>
              <a:off x="3128044"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Validation</a:t>
              </a:r>
              <a:endParaRPr sz="1800" b="1" i="0" u="none" strike="noStrike" cap="none">
                <a:solidFill>
                  <a:srgbClr val="000000"/>
                </a:solidFill>
                <a:latin typeface="Arial"/>
                <a:ea typeface="Arial"/>
                <a:cs typeface="Arial"/>
                <a:sym typeface="Arial"/>
              </a:endParaRPr>
            </a:p>
          </p:txBody>
        </p:sp>
        <p:sp>
          <p:nvSpPr>
            <p:cNvPr id="1330" name="Google Shape;1330;p95"/>
            <p:cNvSpPr/>
            <p:nvPr/>
          </p:nvSpPr>
          <p:spPr>
            <a:xfrm>
              <a:off x="4694069"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5"/>
            <p:cNvSpPr/>
            <p:nvPr/>
          </p:nvSpPr>
          <p:spPr>
            <a:xfrm>
              <a:off x="2866931"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5"/>
            <p:cNvSpPr txBox="1"/>
            <p:nvPr/>
          </p:nvSpPr>
          <p:spPr>
            <a:xfrm>
              <a:off x="2866931"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Classification</a:t>
              </a:r>
              <a:endParaRPr sz="1800" b="1" i="0" u="none" strike="noStrike" cap="none">
                <a:solidFill>
                  <a:srgbClr val="000000"/>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8" name="Google Shape;1338;p9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39" name="Google Shape;1339;p96"/>
          <p:cNvSpPr txBox="1"/>
          <p:nvPr/>
        </p:nvSpPr>
        <p:spPr>
          <a:xfrm>
            <a:off x="470691" y="511628"/>
            <a:ext cx="947727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pic>
        <p:nvPicPr>
          <p:cNvPr id="1340" name="Google Shape;1340;p96" descr="C:\Users\MS00420757\Downloads\Next\data processing.jpg"/>
          <p:cNvPicPr preferRelativeResize="0"/>
          <p:nvPr/>
        </p:nvPicPr>
        <p:blipFill rotWithShape="1">
          <a:blip r:embed="rId3">
            <a:alphaModFix/>
          </a:blip>
          <a:srcRect t="22439"/>
          <a:stretch/>
        </p:blipFill>
        <p:spPr>
          <a:xfrm>
            <a:off x="2246045" y="1818182"/>
            <a:ext cx="7368786" cy="4290945"/>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6" name="Google Shape;1346;p97"/>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47" name="Google Shape;1347;p97"/>
          <p:cNvSpPr txBox="1"/>
          <p:nvPr/>
        </p:nvSpPr>
        <p:spPr>
          <a:xfrm>
            <a:off x="470691" y="497118"/>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48" name="Google Shape;1348;p97" descr="C:\Users\MS00420757\Downloads\v3.jpg"/>
          <p:cNvPicPr preferRelativeResize="0"/>
          <p:nvPr/>
        </p:nvPicPr>
        <p:blipFill rotWithShape="1">
          <a:blip r:embed="rId3">
            <a:alphaModFix/>
          </a:blip>
          <a:srcRect/>
          <a:stretch/>
        </p:blipFill>
        <p:spPr>
          <a:xfrm>
            <a:off x="1691101" y="1715647"/>
            <a:ext cx="8626605" cy="4852465"/>
          </a:xfrm>
          <a:prstGeom prst="rect">
            <a:avLst/>
          </a:prstGeom>
          <a:noFill/>
          <a:ln>
            <a:noFill/>
          </a:ln>
        </p:spPr>
      </p:pic>
      <p:sp>
        <p:nvSpPr>
          <p:cNvPr id="1349" name="Google Shape;1349;p97"/>
          <p:cNvSpPr/>
          <p:nvPr/>
        </p:nvSpPr>
        <p:spPr>
          <a:xfrm>
            <a:off x="9048467" y="1558278"/>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5" name="Google Shape;1355;p9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56" name="Google Shape;1356;p98"/>
          <p:cNvSpPr txBox="1"/>
          <p:nvPr/>
        </p:nvSpPr>
        <p:spPr>
          <a:xfrm>
            <a:off x="470691" y="497114"/>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57" name="Google Shape;1357;p98" descr="Image result for exploratory data analysis"/>
          <p:cNvPicPr preferRelativeResize="0"/>
          <p:nvPr/>
        </p:nvPicPr>
        <p:blipFill rotWithShape="1">
          <a:blip r:embed="rId3">
            <a:alphaModFix/>
          </a:blip>
          <a:srcRect/>
          <a:stretch/>
        </p:blipFill>
        <p:spPr>
          <a:xfrm>
            <a:off x="2012083" y="1648690"/>
            <a:ext cx="8026921" cy="445022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99"/>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64" name="Google Shape;1364;p99"/>
          <p:cNvSpPr txBox="1"/>
          <p:nvPr/>
        </p:nvSpPr>
        <p:spPr>
          <a:xfrm>
            <a:off x="470691" y="497118"/>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65" name="Google Shape;1365;p99" descr="C:\Users\MS00420757\Downloads\v2.jpg"/>
          <p:cNvPicPr preferRelativeResize="0"/>
          <p:nvPr/>
        </p:nvPicPr>
        <p:blipFill rotWithShape="1">
          <a:blip r:embed="rId3">
            <a:alphaModFix/>
          </a:blip>
          <a:srcRect/>
          <a:stretch/>
        </p:blipFill>
        <p:spPr>
          <a:xfrm>
            <a:off x="1855488" y="1843126"/>
            <a:ext cx="7620000" cy="4286250"/>
          </a:xfrm>
          <a:prstGeom prst="rect">
            <a:avLst/>
          </a:prstGeom>
          <a:noFill/>
          <a:ln>
            <a:noFill/>
          </a:ln>
        </p:spPr>
      </p:pic>
      <p:sp>
        <p:nvSpPr>
          <p:cNvPr id="1366" name="Google Shape;1366;p99"/>
          <p:cNvSpPr/>
          <p:nvPr/>
        </p:nvSpPr>
        <p:spPr>
          <a:xfrm>
            <a:off x="8536127" y="1573446"/>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2" name="Google Shape;1372;p10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73" name="Google Shape;1373;p100"/>
          <p:cNvSpPr txBox="1"/>
          <p:nvPr/>
        </p:nvSpPr>
        <p:spPr>
          <a:xfrm>
            <a:off x="470691" y="497118"/>
            <a:ext cx="73949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Set up a Data Pipeline</a:t>
            </a:r>
            <a:endParaRPr sz="4000" b="1" i="0" u="none" strike="noStrike" cap="none">
              <a:solidFill>
                <a:srgbClr val="1E4E79"/>
              </a:solidFill>
              <a:latin typeface="Arial"/>
              <a:ea typeface="Arial"/>
              <a:cs typeface="Arial"/>
              <a:sym typeface="Arial"/>
            </a:endParaRPr>
          </a:p>
        </p:txBody>
      </p:sp>
      <p:sp>
        <p:nvSpPr>
          <p:cNvPr id="1374" name="Google Shape;1374;p100"/>
          <p:cNvSpPr/>
          <p:nvPr/>
        </p:nvSpPr>
        <p:spPr>
          <a:xfrm>
            <a:off x="8536127" y="1573446"/>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75" name="Google Shape;1375;p100" descr="Image result for pipeline data science icon"/>
          <p:cNvPicPr preferRelativeResize="0"/>
          <p:nvPr/>
        </p:nvPicPr>
        <p:blipFill rotWithShape="1">
          <a:blip r:embed="rId3">
            <a:alphaModFix/>
          </a:blip>
          <a:srcRect t="13227" b="18434"/>
          <a:stretch/>
        </p:blipFill>
        <p:spPr>
          <a:xfrm>
            <a:off x="2186166" y="2895600"/>
            <a:ext cx="6805434" cy="2923310"/>
          </a:xfrm>
          <a:prstGeom prst="rect">
            <a:avLst/>
          </a:prstGeom>
          <a:noFill/>
          <a:ln>
            <a:noFill/>
          </a:ln>
        </p:spPr>
      </p:pic>
      <p:sp>
        <p:nvSpPr>
          <p:cNvPr id="1376" name="Google Shape;1376;p100"/>
          <p:cNvSpPr/>
          <p:nvPr/>
        </p:nvSpPr>
        <p:spPr>
          <a:xfrm>
            <a:off x="449133" y="1523199"/>
            <a:ext cx="10962169" cy="10156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Set up a data pipeline that cleans and explores new data as part of an ongoing learning process.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Pipeline can be batch based, streaming(real time) or a hybrid of both. </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2" name="Google Shape;1382;p101"/>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83" name="Google Shape;1383;p101"/>
          <p:cNvSpPr txBox="1"/>
          <p:nvPr/>
        </p:nvSpPr>
        <p:spPr>
          <a:xfrm>
            <a:off x="470691" y="497118"/>
            <a:ext cx="764985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dirty="0">
                <a:solidFill>
                  <a:srgbClr val="1E4E79"/>
                </a:solidFill>
                <a:latin typeface="Arial"/>
                <a:ea typeface="Arial"/>
                <a:cs typeface="Arial"/>
                <a:sym typeface="Arial"/>
              </a:rPr>
              <a:t>Step 3: </a:t>
            </a:r>
            <a:r>
              <a:rPr lang="en-IN" sz="4000" b="1" i="0" u="none" strike="noStrike" cap="none" dirty="0" err="1">
                <a:solidFill>
                  <a:srgbClr val="1E4E79"/>
                </a:solidFill>
                <a:latin typeface="Arial"/>
                <a:ea typeface="Arial"/>
                <a:cs typeface="Arial"/>
                <a:sym typeface="Arial"/>
              </a:rPr>
              <a:t>Modeling</a:t>
            </a:r>
            <a:r>
              <a:rPr lang="en-IN" sz="4000" b="1" i="0" u="none" strike="noStrike" cap="none" dirty="0">
                <a:solidFill>
                  <a:srgbClr val="1E4E79"/>
                </a:solidFill>
                <a:latin typeface="Arial"/>
                <a:ea typeface="Arial"/>
                <a:cs typeface="Arial"/>
                <a:sym typeface="Arial"/>
              </a:rPr>
              <a:t> &amp; Algorithms</a:t>
            </a:r>
            <a:endParaRPr sz="4000" b="1" i="0" u="none" strike="noStrike" cap="none" dirty="0">
              <a:solidFill>
                <a:srgbClr val="1E4E79"/>
              </a:solidFill>
              <a:latin typeface="Arial"/>
              <a:ea typeface="Arial"/>
              <a:cs typeface="Arial"/>
              <a:sym typeface="Arial"/>
            </a:endParaRPr>
          </a:p>
        </p:txBody>
      </p:sp>
      <p:pic>
        <p:nvPicPr>
          <p:cNvPr id="1384" name="Google Shape;1384;p101"/>
          <p:cNvPicPr preferRelativeResize="0"/>
          <p:nvPr/>
        </p:nvPicPr>
        <p:blipFill rotWithShape="1">
          <a:blip r:embed="rId3">
            <a:alphaModFix/>
          </a:blip>
          <a:srcRect/>
          <a:stretch/>
        </p:blipFill>
        <p:spPr>
          <a:xfrm>
            <a:off x="5940778" y="1931985"/>
            <a:ext cx="5547602" cy="4023536"/>
          </a:xfrm>
          <a:prstGeom prst="rect">
            <a:avLst/>
          </a:prstGeom>
          <a:noFill/>
          <a:ln>
            <a:noFill/>
          </a:ln>
        </p:spPr>
      </p:pic>
      <p:grpSp>
        <p:nvGrpSpPr>
          <p:cNvPr id="1385" name="Google Shape;1385;p101"/>
          <p:cNvGrpSpPr/>
          <p:nvPr/>
        </p:nvGrpSpPr>
        <p:grpSpPr>
          <a:xfrm>
            <a:off x="312337" y="1576006"/>
            <a:ext cx="5591870" cy="5064673"/>
            <a:chOff x="-60948" y="4953"/>
            <a:chExt cx="5591870" cy="5064673"/>
          </a:xfrm>
        </p:grpSpPr>
        <p:sp>
          <p:nvSpPr>
            <p:cNvPr id="1386" name="Google Shape;1386;p101"/>
            <p:cNvSpPr/>
            <p:nvPr/>
          </p:nvSpPr>
          <p:spPr>
            <a:xfrm>
              <a:off x="127453" y="4953"/>
              <a:ext cx="5215067"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1"/>
            <p:cNvSpPr txBox="1"/>
            <p:nvPr/>
          </p:nvSpPr>
          <p:spPr>
            <a:xfrm>
              <a:off x="154424" y="31924"/>
              <a:ext cx="5161125"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Split data into train and test</a:t>
              </a:r>
              <a:endParaRPr sz="1600" b="0" i="0" u="none" strike="noStrike" cap="none" dirty="0">
                <a:solidFill>
                  <a:srgbClr val="FF0000"/>
                </a:solidFill>
                <a:latin typeface="Arial"/>
                <a:ea typeface="Arial"/>
                <a:cs typeface="Arial"/>
                <a:sym typeface="Arial"/>
              </a:endParaRPr>
            </a:p>
          </p:txBody>
        </p:sp>
        <p:sp>
          <p:nvSpPr>
            <p:cNvPr id="1388" name="Google Shape;1388;p101"/>
            <p:cNvSpPr/>
            <p:nvPr/>
          </p:nvSpPr>
          <p:spPr>
            <a:xfrm rot="5400000">
              <a:off x="2562327" y="948824"/>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1"/>
            <p:cNvSpPr txBox="1"/>
            <p:nvPr/>
          </p:nvSpPr>
          <p:spPr>
            <a:xfrm>
              <a:off x="2610672" y="983356"/>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0" name="Google Shape;1390;p101"/>
            <p:cNvSpPr/>
            <p:nvPr/>
          </p:nvSpPr>
          <p:spPr>
            <a:xfrm>
              <a:off x="0" y="1386227"/>
              <a:ext cx="5469974"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1"/>
            <p:cNvSpPr txBox="1"/>
            <p:nvPr/>
          </p:nvSpPr>
          <p:spPr>
            <a:xfrm>
              <a:off x="26971" y="1413198"/>
              <a:ext cx="5416032"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Build multiple models to solve the business problem</a:t>
              </a:r>
              <a:endParaRPr sz="1600" b="0" i="0" u="none" strike="noStrike" cap="none" dirty="0">
                <a:solidFill>
                  <a:srgbClr val="FF0000"/>
                </a:solidFill>
                <a:latin typeface="Arial"/>
                <a:ea typeface="Arial"/>
                <a:cs typeface="Arial"/>
                <a:sym typeface="Arial"/>
              </a:endParaRPr>
            </a:p>
          </p:txBody>
        </p:sp>
        <p:sp>
          <p:nvSpPr>
            <p:cNvPr id="1392" name="Google Shape;1392;p101"/>
            <p:cNvSpPr/>
            <p:nvPr/>
          </p:nvSpPr>
          <p:spPr>
            <a:xfrm rot="5400000">
              <a:off x="2562327" y="2330098"/>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txBox="1"/>
            <p:nvPr/>
          </p:nvSpPr>
          <p:spPr>
            <a:xfrm>
              <a:off x="2610672" y="2364630"/>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4" name="Google Shape;1394;p101"/>
            <p:cNvSpPr/>
            <p:nvPr/>
          </p:nvSpPr>
          <p:spPr>
            <a:xfrm>
              <a:off x="127453" y="2767502"/>
              <a:ext cx="5215067"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txBox="1"/>
            <p:nvPr/>
          </p:nvSpPr>
          <p:spPr>
            <a:xfrm>
              <a:off x="154424" y="2794473"/>
              <a:ext cx="5161125"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Evaluate models using test data and error metrics</a:t>
              </a:r>
              <a:endParaRPr sz="1600" b="0" i="0" u="none" strike="noStrike" cap="none" dirty="0">
                <a:solidFill>
                  <a:srgbClr val="FF0000"/>
                </a:solidFill>
                <a:latin typeface="Arial"/>
                <a:ea typeface="Arial"/>
                <a:cs typeface="Arial"/>
                <a:sym typeface="Arial"/>
              </a:endParaRPr>
            </a:p>
          </p:txBody>
        </p:sp>
        <p:sp>
          <p:nvSpPr>
            <p:cNvPr id="1396" name="Google Shape;1396;p101"/>
            <p:cNvSpPr/>
            <p:nvPr/>
          </p:nvSpPr>
          <p:spPr>
            <a:xfrm rot="5400000">
              <a:off x="2562327" y="3711373"/>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1"/>
            <p:cNvSpPr txBox="1"/>
            <p:nvPr/>
          </p:nvSpPr>
          <p:spPr>
            <a:xfrm>
              <a:off x="2610672" y="3745905"/>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8" name="Google Shape;1398;p101"/>
            <p:cNvSpPr/>
            <p:nvPr/>
          </p:nvSpPr>
          <p:spPr>
            <a:xfrm>
              <a:off x="-60948" y="4148777"/>
              <a:ext cx="5591870"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1"/>
            <p:cNvSpPr txBox="1"/>
            <p:nvPr/>
          </p:nvSpPr>
          <p:spPr>
            <a:xfrm>
              <a:off x="-33977" y="4175748"/>
              <a:ext cx="5537928"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Choose “best” model by comparing models to see which one comes closest to answering business objective</a:t>
              </a:r>
              <a:endParaRPr sz="1600" b="0" i="0" u="none" strike="noStrike" cap="none" dirty="0">
                <a:solidFill>
                  <a:srgbClr val="FF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p:nvPr/>
        </p:nvSpPr>
        <p:spPr>
          <a:xfrm>
            <a:off x="1387777" y="1856651"/>
            <a:ext cx="1034929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Arial"/>
                <a:ea typeface="Arial"/>
                <a:cs typeface="Arial"/>
                <a:sym typeface="Arial"/>
              </a:rPr>
              <a:t>Where have you seen these recommendations?</a:t>
            </a:r>
            <a:endParaRPr sz="2800" b="0" i="0" u="none" strike="noStrike" cap="none">
              <a:solidFill>
                <a:schemeClr val="dk1"/>
              </a:solidFill>
              <a:latin typeface="Arial"/>
              <a:ea typeface="Arial"/>
              <a:cs typeface="Arial"/>
              <a:sym typeface="Arial"/>
            </a:endParaRPr>
          </a:p>
        </p:txBody>
      </p:sp>
      <p:sp>
        <p:nvSpPr>
          <p:cNvPr id="333" name="Google Shape;333;p41"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41"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35" name="Google Shape;335;p41"/>
          <p:cNvPicPr preferRelativeResize="0"/>
          <p:nvPr/>
        </p:nvPicPr>
        <p:blipFill rotWithShape="1">
          <a:blip r:embed="rId3">
            <a:alphaModFix/>
          </a:blip>
          <a:srcRect/>
          <a:stretch/>
        </p:blipFill>
        <p:spPr>
          <a:xfrm>
            <a:off x="0" y="465138"/>
            <a:ext cx="2246662" cy="2783027"/>
          </a:xfrm>
          <a:prstGeom prst="rect">
            <a:avLst/>
          </a:prstGeom>
          <a:noFill/>
          <a:ln>
            <a:noFill/>
          </a:ln>
        </p:spPr>
      </p:pic>
      <p:pic>
        <p:nvPicPr>
          <p:cNvPr id="336" name="Google Shape;336;p41" descr="Image result for netflix"/>
          <p:cNvPicPr preferRelativeResize="0"/>
          <p:nvPr/>
        </p:nvPicPr>
        <p:blipFill rotWithShape="1">
          <a:blip r:embed="rId4">
            <a:alphaModFix/>
          </a:blip>
          <a:srcRect/>
          <a:stretch/>
        </p:blipFill>
        <p:spPr>
          <a:xfrm>
            <a:off x="3731288" y="2948201"/>
            <a:ext cx="4876800" cy="2381250"/>
          </a:xfrm>
          <a:prstGeom prst="rect">
            <a:avLst/>
          </a:prstGeom>
          <a:noFill/>
          <a:ln>
            <a:noFill/>
          </a:ln>
        </p:spPr>
      </p:pic>
      <p:sp>
        <p:nvSpPr>
          <p:cNvPr id="337" name="Google Shape;337;p41"/>
          <p:cNvSpPr txBox="1"/>
          <p:nvPr/>
        </p:nvSpPr>
        <p:spPr>
          <a:xfrm>
            <a:off x="1123331" y="5774670"/>
            <a:ext cx="1034929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Netflix takes this a step further by </a:t>
            </a:r>
            <a:r>
              <a:rPr lang="en-IN" sz="2000" b="0" i="0" u="none" strike="noStrike" cap="none">
                <a:solidFill>
                  <a:srgbClr val="FF0000"/>
                </a:solidFill>
                <a:latin typeface="Arial"/>
                <a:ea typeface="Arial"/>
                <a:cs typeface="Arial"/>
                <a:sym typeface="Arial"/>
              </a:rPr>
              <a:t>personalizing</a:t>
            </a:r>
            <a:r>
              <a:rPr lang="en-IN" sz="2000" b="0" i="0" u="none" strike="noStrike" cap="none">
                <a:solidFill>
                  <a:schemeClr val="dk1"/>
                </a:solidFill>
                <a:latin typeface="Arial"/>
                <a:ea typeface="Arial"/>
                <a:cs typeface="Arial"/>
                <a:sym typeface="Arial"/>
              </a:rPr>
              <a:t> recommendations</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6" name="Google Shape;1406;p10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07" name="Google Shape;1407;p102"/>
          <p:cNvSpPr txBox="1"/>
          <p:nvPr/>
        </p:nvSpPr>
        <p:spPr>
          <a:xfrm>
            <a:off x="470691" y="497118"/>
            <a:ext cx="49728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4: Deployment</a:t>
            </a:r>
            <a:endParaRPr sz="4000" b="1" i="0" u="none" strike="noStrike" cap="none">
              <a:solidFill>
                <a:srgbClr val="1E4E79"/>
              </a:solidFill>
              <a:latin typeface="Arial"/>
              <a:ea typeface="Arial"/>
              <a:cs typeface="Arial"/>
              <a:sym typeface="Arial"/>
            </a:endParaRPr>
          </a:p>
        </p:txBody>
      </p:sp>
      <p:sp>
        <p:nvSpPr>
          <p:cNvPr id="1408" name="Google Shape;1408;p102"/>
          <p:cNvSpPr txBox="1"/>
          <p:nvPr/>
        </p:nvSpPr>
        <p:spPr>
          <a:xfrm>
            <a:off x="470691" y="1473640"/>
            <a:ext cx="11441292" cy="286232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Seek management’s consideration for deploying the solution to real world to help make the business more optimized and beneficial.</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Choose the best performing models and deploy them with an open API interface. The interface enables the model to be easily consumed from various applications, such as</a:t>
            </a:r>
            <a:endParaRPr/>
          </a:p>
          <a:p>
            <a:pPr marL="0" marR="0" lvl="3"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1. Online websites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2. Dashboards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3. Spreadsheets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4. Back-end applications		 </a:t>
            </a:r>
            <a:endParaRPr/>
          </a:p>
        </p:txBody>
      </p:sp>
      <p:pic>
        <p:nvPicPr>
          <p:cNvPr id="1409" name="Google Shape;1409;p102" descr="Image result for health dashboard"/>
          <p:cNvPicPr preferRelativeResize="0"/>
          <p:nvPr/>
        </p:nvPicPr>
        <p:blipFill rotWithShape="1">
          <a:blip r:embed="rId3">
            <a:alphaModFix/>
          </a:blip>
          <a:srcRect/>
          <a:stretch/>
        </p:blipFill>
        <p:spPr>
          <a:xfrm>
            <a:off x="5092567" y="3311855"/>
            <a:ext cx="5713978" cy="260615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6" name="Google Shape;1416;p10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17" name="Google Shape;1417;p103"/>
          <p:cNvSpPr txBox="1"/>
          <p:nvPr/>
        </p:nvSpPr>
        <p:spPr>
          <a:xfrm>
            <a:off x="470691" y="518574"/>
            <a:ext cx="943078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800" b="1" i="0" u="none" strike="noStrike" cap="none">
                <a:solidFill>
                  <a:srgbClr val="1E4E79"/>
                </a:solidFill>
                <a:latin typeface="Arial"/>
                <a:ea typeface="Arial"/>
                <a:cs typeface="Arial"/>
                <a:sym typeface="Arial"/>
              </a:rPr>
              <a:t>Step 4: Take action &amp; deploy the findings in real world</a:t>
            </a:r>
            <a:endParaRPr sz="2800" b="1" i="0" u="none" strike="noStrike" cap="none">
              <a:solidFill>
                <a:srgbClr val="1E4E79"/>
              </a:solidFill>
              <a:latin typeface="Arial"/>
              <a:ea typeface="Arial"/>
              <a:cs typeface="Arial"/>
              <a:sym typeface="Arial"/>
            </a:endParaRPr>
          </a:p>
        </p:txBody>
      </p:sp>
      <p:grpSp>
        <p:nvGrpSpPr>
          <p:cNvPr id="1418" name="Google Shape;1418;p103"/>
          <p:cNvGrpSpPr/>
          <p:nvPr/>
        </p:nvGrpSpPr>
        <p:grpSpPr>
          <a:xfrm>
            <a:off x="1720753" y="1413649"/>
            <a:ext cx="2366473" cy="5190411"/>
            <a:chOff x="1262694" y="1455"/>
            <a:chExt cx="2366473" cy="5190411"/>
          </a:xfrm>
        </p:grpSpPr>
        <p:sp>
          <p:nvSpPr>
            <p:cNvPr id="1419" name="Google Shape;1419;p103"/>
            <p:cNvSpPr/>
            <p:nvPr/>
          </p:nvSpPr>
          <p:spPr>
            <a:xfrm>
              <a:off x="1384201" y="1455"/>
              <a:ext cx="2123460" cy="899061"/>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3"/>
            <p:cNvSpPr txBox="1"/>
            <p:nvPr/>
          </p:nvSpPr>
          <p:spPr>
            <a:xfrm>
              <a:off x="1410534" y="27788"/>
              <a:ext cx="2070794" cy="84639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Deploy the model in production</a:t>
              </a:r>
              <a:endParaRPr sz="1500" b="0" i="0" u="none" strike="noStrike" cap="none" dirty="0">
                <a:solidFill>
                  <a:srgbClr val="FF0000"/>
                </a:solidFill>
                <a:latin typeface="Arial"/>
                <a:ea typeface="Arial"/>
                <a:cs typeface="Arial"/>
                <a:sym typeface="Arial"/>
              </a:endParaRPr>
            </a:p>
          </p:txBody>
        </p:sp>
        <p:sp>
          <p:nvSpPr>
            <p:cNvPr id="1421" name="Google Shape;1421;p103"/>
            <p:cNvSpPr/>
            <p:nvPr/>
          </p:nvSpPr>
          <p:spPr>
            <a:xfrm rot="5400000">
              <a:off x="2230784" y="929203"/>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3"/>
            <p:cNvSpPr txBox="1"/>
            <p:nvPr/>
          </p:nvSpPr>
          <p:spPr>
            <a:xfrm>
              <a:off x="2291025" y="972232"/>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23" name="Google Shape;1423;p103"/>
            <p:cNvSpPr/>
            <p:nvPr/>
          </p:nvSpPr>
          <p:spPr>
            <a:xfrm>
              <a:off x="1383230" y="1474242"/>
              <a:ext cx="2125401" cy="580759"/>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3"/>
            <p:cNvSpPr txBox="1"/>
            <p:nvPr/>
          </p:nvSpPr>
          <p:spPr>
            <a:xfrm>
              <a:off x="1400240" y="1491252"/>
              <a:ext cx="2091381" cy="546739"/>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Measure the metrics</a:t>
              </a:r>
              <a:endParaRPr sz="1500" b="0" i="0" u="none" strike="noStrike" cap="none" dirty="0">
                <a:solidFill>
                  <a:srgbClr val="FF0000"/>
                </a:solidFill>
                <a:latin typeface="Arial"/>
                <a:ea typeface="Arial"/>
                <a:cs typeface="Arial"/>
                <a:sym typeface="Arial"/>
              </a:endParaRPr>
            </a:p>
          </p:txBody>
        </p:sp>
        <p:sp>
          <p:nvSpPr>
            <p:cNvPr id="1425" name="Google Shape;1425;p103"/>
            <p:cNvSpPr/>
            <p:nvPr/>
          </p:nvSpPr>
          <p:spPr>
            <a:xfrm rot="5400000">
              <a:off x="2230784" y="2083687"/>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3"/>
            <p:cNvSpPr txBox="1"/>
            <p:nvPr/>
          </p:nvSpPr>
          <p:spPr>
            <a:xfrm>
              <a:off x="2291025" y="2126716"/>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27" name="Google Shape;1427;p103"/>
            <p:cNvSpPr/>
            <p:nvPr/>
          </p:nvSpPr>
          <p:spPr>
            <a:xfrm>
              <a:off x="1339557" y="2628726"/>
              <a:ext cx="2212747" cy="841964"/>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3"/>
            <p:cNvSpPr txBox="1"/>
            <p:nvPr/>
          </p:nvSpPr>
          <p:spPr>
            <a:xfrm>
              <a:off x="1364217" y="2653386"/>
              <a:ext cx="2163427" cy="792644"/>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Continue improvement till business goal is achieved</a:t>
              </a:r>
              <a:endParaRPr sz="1500" b="0" i="0" u="none" strike="noStrike" cap="none" dirty="0">
                <a:solidFill>
                  <a:srgbClr val="FF0000"/>
                </a:solidFill>
                <a:latin typeface="Arial"/>
                <a:ea typeface="Arial"/>
                <a:cs typeface="Arial"/>
                <a:sym typeface="Arial"/>
              </a:endParaRPr>
            </a:p>
          </p:txBody>
        </p:sp>
        <p:sp>
          <p:nvSpPr>
            <p:cNvPr id="1429" name="Google Shape;1429;p103"/>
            <p:cNvSpPr/>
            <p:nvPr/>
          </p:nvSpPr>
          <p:spPr>
            <a:xfrm rot="5400000">
              <a:off x="2230784" y="3499377"/>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3"/>
            <p:cNvSpPr txBox="1"/>
            <p:nvPr/>
          </p:nvSpPr>
          <p:spPr>
            <a:xfrm>
              <a:off x="2291025" y="3542406"/>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31" name="Google Shape;1431;p103"/>
            <p:cNvSpPr/>
            <p:nvPr/>
          </p:nvSpPr>
          <p:spPr>
            <a:xfrm>
              <a:off x="1262694" y="4044416"/>
              <a:ext cx="2366473" cy="1147450"/>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3"/>
            <p:cNvSpPr txBox="1"/>
            <p:nvPr/>
          </p:nvSpPr>
          <p:spPr>
            <a:xfrm>
              <a:off x="1296302" y="4078024"/>
              <a:ext cx="2299257" cy="1080234"/>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For example, it could be better fraud detection rate, higher upsells through recommendation </a:t>
              </a:r>
              <a:endParaRPr sz="1500" b="0" i="0" u="none" strike="noStrike" cap="none" dirty="0">
                <a:solidFill>
                  <a:srgbClr val="FF0000"/>
                </a:solidFill>
                <a:latin typeface="Arial"/>
                <a:ea typeface="Arial"/>
                <a:cs typeface="Arial"/>
                <a:sym typeface="Arial"/>
              </a:endParaRPr>
            </a:p>
          </p:txBody>
        </p:sp>
      </p:grpSp>
      <p:pic>
        <p:nvPicPr>
          <p:cNvPr id="1433" name="Google Shape;1433;p103" descr="C:\Users\MS00420757\Downloads\v10.png"/>
          <p:cNvPicPr preferRelativeResize="0"/>
          <p:nvPr/>
        </p:nvPicPr>
        <p:blipFill rotWithShape="1">
          <a:blip r:embed="rId3">
            <a:alphaModFix/>
          </a:blip>
          <a:srcRect/>
          <a:stretch/>
        </p:blipFill>
        <p:spPr>
          <a:xfrm>
            <a:off x="5989700" y="2414073"/>
            <a:ext cx="5037029" cy="323809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9" name="Google Shape;1439;p10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40" name="Google Shape;1440;p104"/>
          <p:cNvSpPr txBox="1"/>
          <p:nvPr/>
        </p:nvSpPr>
        <p:spPr>
          <a:xfrm>
            <a:off x="470691" y="497118"/>
            <a:ext cx="745428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5: Customer Acceptance</a:t>
            </a:r>
            <a:endParaRPr sz="4000" b="1" i="0" u="none" strike="noStrike" cap="none">
              <a:solidFill>
                <a:srgbClr val="1E4E79"/>
              </a:solidFill>
              <a:latin typeface="Arial"/>
              <a:ea typeface="Arial"/>
              <a:cs typeface="Arial"/>
              <a:sym typeface="Arial"/>
            </a:endParaRPr>
          </a:p>
        </p:txBody>
      </p:sp>
      <p:sp>
        <p:nvSpPr>
          <p:cNvPr id="1441" name="Google Shape;1441;p104"/>
          <p:cNvSpPr/>
          <p:nvPr/>
        </p:nvSpPr>
        <p:spPr>
          <a:xfrm>
            <a:off x="557499" y="1638536"/>
            <a:ext cx="11354484" cy="646331"/>
          </a:xfrm>
          <a:prstGeom prst="rect">
            <a:avLst/>
          </a:prstGeom>
          <a:noFill/>
          <a:ln>
            <a:noFill/>
          </a:ln>
        </p:spPr>
        <p:txBody>
          <a:bodyPr spcFirstLastPara="1"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Char char="•"/>
            </a:pPr>
            <a:r>
              <a:rPr lang="en-IN" sz="1800" b="1" i="0" u="none" strike="noStrike" cap="none">
                <a:solidFill>
                  <a:srgbClr val="000000"/>
                </a:solidFill>
                <a:latin typeface="Arial"/>
                <a:ea typeface="Arial"/>
                <a:cs typeface="Arial"/>
                <a:sym typeface="Arial"/>
              </a:rPr>
              <a:t>System validation</a:t>
            </a:r>
            <a:r>
              <a:rPr lang="en-IN" sz="1800" b="0" i="0" u="none" strike="noStrike" cap="none">
                <a:solidFill>
                  <a:srgbClr val="000000"/>
                </a:solidFill>
                <a:latin typeface="Arial"/>
                <a:ea typeface="Arial"/>
                <a:cs typeface="Arial"/>
                <a:sym typeface="Arial"/>
              </a:rPr>
              <a:t>: Confirm that the deployed model and pipeline meet the customer's needs.</a:t>
            </a:r>
            <a:endParaRPr/>
          </a:p>
          <a:p>
            <a:pPr marL="0" marR="0" lvl="0" indent="-114300" algn="l" rtl="0">
              <a:lnSpc>
                <a:spcPct val="100000"/>
              </a:lnSpc>
              <a:spcBef>
                <a:spcPts val="0"/>
              </a:spcBef>
              <a:spcAft>
                <a:spcPts val="0"/>
              </a:spcAft>
              <a:buClr>
                <a:srgbClr val="000000"/>
              </a:buClr>
              <a:buSzPts val="1800"/>
              <a:buFont typeface="Arial"/>
              <a:buChar char="•"/>
            </a:pPr>
            <a:r>
              <a:rPr lang="en-IN" sz="1800" b="1" i="0" u="none" strike="noStrike" cap="none">
                <a:solidFill>
                  <a:srgbClr val="000000"/>
                </a:solidFill>
                <a:latin typeface="Arial"/>
                <a:ea typeface="Arial"/>
                <a:cs typeface="Arial"/>
                <a:sym typeface="Arial"/>
              </a:rPr>
              <a:t>Project hand-off</a:t>
            </a:r>
            <a:r>
              <a:rPr lang="en-IN" sz="1800" b="0" i="0" u="none" strike="noStrike" cap="none">
                <a:solidFill>
                  <a:srgbClr val="000000"/>
                </a:solidFill>
                <a:latin typeface="Arial"/>
                <a:ea typeface="Arial"/>
                <a:cs typeface="Arial"/>
                <a:sym typeface="Arial"/>
              </a:rPr>
              <a:t>: Hand the project off to the entity that's going to run the system in production.</a:t>
            </a:r>
            <a:endParaRPr/>
          </a:p>
        </p:txBody>
      </p:sp>
      <p:pic>
        <p:nvPicPr>
          <p:cNvPr id="1442" name="Google Shape;1442;p104" descr="Related image"/>
          <p:cNvPicPr preferRelativeResize="0"/>
          <p:nvPr/>
        </p:nvPicPr>
        <p:blipFill rotWithShape="1">
          <a:blip r:embed="rId3">
            <a:alphaModFix/>
          </a:blip>
          <a:srcRect/>
          <a:stretch/>
        </p:blipFill>
        <p:spPr>
          <a:xfrm>
            <a:off x="4213089" y="2951240"/>
            <a:ext cx="3711887" cy="371188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83" name="Google Shape;483;p44"/>
          <p:cNvGrpSpPr/>
          <p:nvPr/>
        </p:nvGrpSpPr>
        <p:grpSpPr>
          <a:xfrm>
            <a:off x="0" y="5607439"/>
            <a:ext cx="64770" cy="1257300"/>
            <a:chOff x="1181105" y="4608196"/>
            <a:chExt cx="64770" cy="1257300"/>
          </a:xfrm>
        </p:grpSpPr>
        <p:sp>
          <p:nvSpPr>
            <p:cNvPr id="484" name="Google Shape;484;p4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5" name="Google Shape;485;p4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6" name="Google Shape;486;p4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7" name="Google Shape;487;p4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488" name="Google Shape;488;p44"/>
          <p:cNvSpPr/>
          <p:nvPr/>
        </p:nvSpPr>
        <p:spPr>
          <a:xfrm>
            <a:off x="584200" y="487363"/>
            <a:ext cx="6495026" cy="111722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What is Machine Learning?</a:t>
            </a:r>
            <a:endParaRPr sz="3600">
              <a:solidFill>
                <a:schemeClr val="dk2"/>
              </a:solidFill>
              <a:latin typeface="Arial"/>
              <a:ea typeface="Arial"/>
              <a:cs typeface="Arial"/>
              <a:sym typeface="Arial"/>
            </a:endParaRPr>
          </a:p>
          <a:p>
            <a:pPr marL="0" marR="0" lvl="0" indent="0" algn="l" rtl="0">
              <a:spcBef>
                <a:spcPts val="0"/>
              </a:spcBef>
              <a:spcAft>
                <a:spcPts val="0"/>
              </a:spcAft>
              <a:buNone/>
            </a:pPr>
            <a:endParaRPr sz="3600">
              <a:solidFill>
                <a:schemeClr val="dk2"/>
              </a:solidFill>
              <a:latin typeface="Arial"/>
              <a:ea typeface="Arial"/>
              <a:cs typeface="Arial"/>
              <a:sym typeface="Arial"/>
            </a:endParaRPr>
          </a:p>
        </p:txBody>
      </p:sp>
      <p:pic>
        <p:nvPicPr>
          <p:cNvPr id="489" name="Google Shape;489;p44" descr="Related image"/>
          <p:cNvPicPr preferRelativeResize="0"/>
          <p:nvPr/>
        </p:nvPicPr>
        <p:blipFill rotWithShape="1">
          <a:blip r:embed="rId3">
            <a:alphaModFix/>
          </a:blip>
          <a:srcRect/>
          <a:stretch/>
        </p:blipFill>
        <p:spPr>
          <a:xfrm>
            <a:off x="389297" y="1454207"/>
            <a:ext cx="5730682" cy="4298012"/>
          </a:xfrm>
          <a:prstGeom prst="rect">
            <a:avLst/>
          </a:prstGeom>
          <a:noFill/>
          <a:ln>
            <a:noFill/>
          </a:ln>
        </p:spPr>
      </p:pic>
      <p:sp>
        <p:nvSpPr>
          <p:cNvPr id="490" name="Google Shape;490;p44"/>
          <p:cNvSpPr/>
          <p:nvPr/>
        </p:nvSpPr>
        <p:spPr>
          <a:xfrm>
            <a:off x="6235132" y="2921953"/>
            <a:ext cx="5636461" cy="1736646"/>
          </a:xfrm>
          <a:prstGeom prst="roundRect">
            <a:avLst>
              <a:gd name="adj" fmla="val 16667"/>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Machine learning is the science that allows computers to learn directly from data through </a:t>
            </a:r>
            <a:r>
              <a:rPr lang="en-US" sz="2400" b="1">
                <a:solidFill>
                  <a:srgbClr val="FF0000"/>
                </a:solidFill>
                <a:latin typeface="Arial"/>
                <a:ea typeface="Arial"/>
                <a:cs typeface="Arial"/>
                <a:sym typeface="Arial"/>
              </a:rPr>
              <a:t>examples</a:t>
            </a:r>
            <a:r>
              <a:rPr lang="en-US" sz="2400" b="1">
                <a:solidFill>
                  <a:schemeClr val="dk1"/>
                </a:solidFill>
                <a:latin typeface="Arial"/>
                <a:ea typeface="Arial"/>
                <a:cs typeface="Arial"/>
                <a:sym typeface="Arial"/>
              </a:rPr>
              <a:t> and </a:t>
            </a:r>
            <a:r>
              <a:rPr lang="en-US" sz="2400" b="1">
                <a:solidFill>
                  <a:srgbClr val="FF0000"/>
                </a:solidFill>
                <a:latin typeface="Arial"/>
                <a:ea typeface="Arial"/>
                <a:cs typeface="Arial"/>
                <a:sym typeface="Arial"/>
              </a:rPr>
              <a:t>experience</a:t>
            </a:r>
            <a:r>
              <a:rPr lang="en-US" sz="2400" b="1">
                <a:solidFill>
                  <a:schemeClr val="dk1"/>
                </a:solidFill>
                <a:latin typeface="Arial"/>
                <a:ea typeface="Arial"/>
                <a:cs typeface="Arial"/>
                <a:sym typeface="Arial"/>
              </a:rPr>
              <a:t>. </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248257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0"/>
          <p:cNvSpPr txBox="1"/>
          <p:nvPr/>
        </p:nvSpPr>
        <p:spPr>
          <a:xfrm>
            <a:off x="805318" y="2568538"/>
            <a:ext cx="10616931"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Let’s compare between Traditional programming and Machine Learning..</a:t>
            </a:r>
            <a:endParaRPr sz="3600">
              <a:solidFill>
                <a:schemeClr val="dk1"/>
              </a:solidFill>
              <a:latin typeface="Arial"/>
              <a:ea typeface="Arial"/>
              <a:cs typeface="Arial"/>
              <a:sym typeface="Arial"/>
            </a:endParaRPr>
          </a:p>
        </p:txBody>
      </p:sp>
      <p:sp>
        <p:nvSpPr>
          <p:cNvPr id="617" name="Google Shape;617;p50"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50"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427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grpSp>
        <p:nvGrpSpPr>
          <p:cNvPr id="629" name="Google Shape;629;p51"/>
          <p:cNvGrpSpPr/>
          <p:nvPr/>
        </p:nvGrpSpPr>
        <p:grpSpPr>
          <a:xfrm>
            <a:off x="0" y="5607439"/>
            <a:ext cx="64770" cy="1257300"/>
            <a:chOff x="1181105" y="4608196"/>
            <a:chExt cx="64770" cy="1257300"/>
          </a:xfrm>
        </p:grpSpPr>
        <p:sp>
          <p:nvSpPr>
            <p:cNvPr id="630" name="Google Shape;630;p5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1" name="Google Shape;631;p5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2" name="Google Shape;632;p5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3" name="Google Shape;633;p5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634" name="Google Shape;634;p51"/>
          <p:cNvSpPr/>
          <p:nvPr/>
        </p:nvSpPr>
        <p:spPr>
          <a:xfrm>
            <a:off x="584200" y="487363"/>
            <a:ext cx="9501292"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Pros and Cons of Traditional programming</a:t>
            </a:r>
            <a:endParaRPr sz="3600">
              <a:solidFill>
                <a:schemeClr val="dk2"/>
              </a:solidFill>
              <a:latin typeface="Arial"/>
              <a:ea typeface="Arial"/>
              <a:cs typeface="Arial"/>
              <a:sym typeface="Arial"/>
            </a:endParaRPr>
          </a:p>
        </p:txBody>
      </p:sp>
      <p:grpSp>
        <p:nvGrpSpPr>
          <p:cNvPr id="635" name="Google Shape;635;p51"/>
          <p:cNvGrpSpPr/>
          <p:nvPr/>
        </p:nvGrpSpPr>
        <p:grpSpPr>
          <a:xfrm>
            <a:off x="2234407" y="1861334"/>
            <a:ext cx="8128000" cy="4385768"/>
            <a:chOff x="0" y="516449"/>
            <a:chExt cx="8128000" cy="4385768"/>
          </a:xfrm>
        </p:grpSpPr>
        <p:sp>
          <p:nvSpPr>
            <p:cNvPr id="636" name="Google Shape;636;p51"/>
            <p:cNvSpPr/>
            <p:nvPr/>
          </p:nvSpPr>
          <p:spPr>
            <a:xfrm>
              <a:off x="731520" y="1247782"/>
              <a:ext cx="7071360" cy="3654435"/>
            </a:xfrm>
            <a:prstGeom prst="rect">
              <a:avLst/>
            </a:prstGeom>
            <a:solidFill>
              <a:srgbClr val="C3D4E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942848"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txBox="1"/>
            <p:nvPr/>
          </p:nvSpPr>
          <p:spPr>
            <a:xfrm>
              <a:off x="942848"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Pros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Easier to read and understand</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Error analysis is simpler</a:t>
              </a:r>
              <a:endParaRPr sz="2600" b="0" i="0" u="none" strike="noStrike" cap="none">
                <a:solidFill>
                  <a:schemeClr val="dk1"/>
                </a:solidFill>
                <a:latin typeface="Calibri"/>
                <a:ea typeface="Calibri"/>
                <a:cs typeface="Calibri"/>
                <a:sym typeface="Calibri"/>
              </a:endParaRPr>
            </a:p>
          </p:txBody>
        </p:sp>
        <p:sp>
          <p:nvSpPr>
            <p:cNvPr id="639" name="Google Shape;639;p51"/>
            <p:cNvSpPr/>
            <p:nvPr/>
          </p:nvSpPr>
          <p:spPr>
            <a:xfrm>
              <a:off x="4299712"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txBox="1"/>
            <p:nvPr/>
          </p:nvSpPr>
          <p:spPr>
            <a:xfrm>
              <a:off x="4299712"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Cons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Rule based systems </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Fails in many outside test scenarios</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Hard coding becomes difficult for humongous data </a:t>
              </a:r>
              <a:endParaRPr sz="2600" b="0" i="0" u="none" strike="noStrike" cap="none">
                <a:solidFill>
                  <a:schemeClr val="dk1"/>
                </a:solidFill>
                <a:latin typeface="Calibri"/>
                <a:ea typeface="Calibri"/>
                <a:cs typeface="Calibri"/>
                <a:sym typeface="Calibri"/>
              </a:endParaRPr>
            </a:p>
          </p:txBody>
        </p:sp>
        <p:sp>
          <p:nvSpPr>
            <p:cNvPr id="641" name="Google Shape;641;p51"/>
            <p:cNvSpPr/>
            <p:nvPr/>
          </p:nvSpPr>
          <p:spPr>
            <a:xfrm>
              <a:off x="0" y="516449"/>
              <a:ext cx="1381760" cy="1381760"/>
            </a:xfrm>
            <a:prstGeom prst="plus">
              <a:avLst>
                <a:gd name="adj" fmla="val 328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6827520" y="1013363"/>
              <a:ext cx="1300480" cy="445662"/>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51"/>
            <p:cNvCxnSpPr/>
            <p:nvPr/>
          </p:nvCxnSpPr>
          <p:spPr>
            <a:xfrm>
              <a:off x="4267200" y="1681857"/>
              <a:ext cx="812" cy="2985941"/>
            </a:xfrm>
            <a:prstGeom prst="straightConnector1">
              <a:avLst/>
            </a:prstGeom>
            <a:noFill/>
            <a:ln w="12700" cap="flat" cmpd="sng">
              <a:solidFill>
                <a:srgbClr val="487AA8"/>
              </a:solidFill>
              <a:prstDash val="solid"/>
              <a:miter lim="800000"/>
              <a:headEnd type="none" w="sm" len="sm"/>
              <a:tailEnd type="none" w="sm" len="sm"/>
            </a:ln>
          </p:spPr>
        </p:cxnSp>
      </p:grpSp>
    </p:spTree>
    <p:extLst>
      <p:ext uri="{BB962C8B-B14F-4D97-AF65-F5344CB8AC3E}">
        <p14:creationId xmlns:p14="http://schemas.microsoft.com/office/powerpoint/2010/main" val="1324285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651" name="Google Shape;651;p52"/>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pic>
        <p:nvPicPr>
          <p:cNvPr id="652" name="Google Shape;652;p52"/>
          <p:cNvPicPr preferRelativeResize="0"/>
          <p:nvPr/>
        </p:nvPicPr>
        <p:blipFill rotWithShape="1">
          <a:blip r:embed="rId3">
            <a:alphaModFix/>
          </a:blip>
          <a:srcRect/>
          <a:stretch/>
        </p:blipFill>
        <p:spPr>
          <a:xfrm>
            <a:off x="1835742" y="1541951"/>
            <a:ext cx="8210550" cy="5038725"/>
          </a:xfrm>
          <a:prstGeom prst="rect">
            <a:avLst/>
          </a:prstGeom>
          <a:noFill/>
          <a:ln>
            <a:noFill/>
          </a:ln>
        </p:spPr>
      </p:pic>
      <p:sp>
        <p:nvSpPr>
          <p:cNvPr id="653" name="Google Shape;653;p52"/>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Traditional Programming vs Machine Learning</a:t>
            </a:r>
            <a:br>
              <a:rPr lang="en-US" sz="2520">
                <a:solidFill>
                  <a:schemeClr val="dk2"/>
                </a:solidFill>
                <a:latin typeface="Arial"/>
                <a:ea typeface="Arial"/>
                <a:cs typeface="Arial"/>
                <a:sym typeface="Arial"/>
              </a:rPr>
            </a:br>
            <a:br>
              <a:rPr lang="en-US" sz="2520">
                <a:latin typeface="Arial"/>
                <a:ea typeface="Arial"/>
                <a:cs typeface="Arial"/>
                <a:sym typeface="Arial"/>
              </a:rPr>
            </a:br>
            <a:endParaRPr sz="2520">
              <a:latin typeface="Arial"/>
              <a:ea typeface="Arial"/>
              <a:cs typeface="Arial"/>
              <a:sym typeface="Arial"/>
            </a:endParaRPr>
          </a:p>
        </p:txBody>
      </p:sp>
      <p:cxnSp>
        <p:nvCxnSpPr>
          <p:cNvPr id="654" name="Google Shape;654;p52"/>
          <p:cNvCxnSpPr/>
          <p:nvPr/>
        </p:nvCxnSpPr>
        <p:spPr>
          <a:xfrm>
            <a:off x="5715417" y="1450975"/>
            <a:ext cx="0" cy="5129701"/>
          </a:xfrm>
          <a:prstGeom prst="straightConnector1">
            <a:avLst/>
          </a:prstGeom>
          <a:noFill/>
          <a:ln w="38100" cap="flat" cmpd="sng">
            <a:solidFill>
              <a:schemeClr val="accent1"/>
            </a:solidFill>
            <a:prstDash val="dash"/>
            <a:miter lim="800000"/>
            <a:headEnd type="none" w="sm" len="sm"/>
            <a:tailEnd type="none" w="sm" len="sm"/>
          </a:ln>
        </p:spPr>
      </p:cxnSp>
    </p:spTree>
    <p:extLst>
      <p:ext uri="{BB962C8B-B14F-4D97-AF65-F5344CB8AC3E}">
        <p14:creationId xmlns:p14="http://schemas.microsoft.com/office/powerpoint/2010/main" val="1362439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3"/>
          <p:cNvSpPr txBox="1"/>
          <p:nvPr/>
        </p:nvSpPr>
        <p:spPr>
          <a:xfrm>
            <a:off x="1779636" y="1071871"/>
            <a:ext cx="9772036"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Top Machine learning terminologies to start with…</a:t>
            </a:r>
            <a:endParaRPr sz="3600">
              <a:solidFill>
                <a:schemeClr val="dk1"/>
              </a:solidFill>
              <a:latin typeface="Arial"/>
              <a:ea typeface="Arial"/>
              <a:cs typeface="Arial"/>
              <a:sym typeface="Arial"/>
            </a:endParaRPr>
          </a:p>
        </p:txBody>
      </p:sp>
      <p:sp>
        <p:nvSpPr>
          <p:cNvPr id="661" name="Google Shape;661;p53"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53"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63" name="Google Shape;663;p53" descr="Related image"/>
          <p:cNvPicPr preferRelativeResize="0"/>
          <p:nvPr/>
        </p:nvPicPr>
        <p:blipFill rotWithShape="1">
          <a:blip r:embed="rId3">
            <a:alphaModFix/>
          </a:blip>
          <a:srcRect r="-1166" b="10873"/>
          <a:stretch/>
        </p:blipFill>
        <p:spPr>
          <a:xfrm>
            <a:off x="4912576" y="2554000"/>
            <a:ext cx="3083571" cy="2249649"/>
          </a:xfrm>
          <a:prstGeom prst="rect">
            <a:avLst/>
          </a:prstGeom>
          <a:noFill/>
          <a:ln>
            <a:noFill/>
          </a:ln>
        </p:spPr>
      </p:pic>
      <p:pic>
        <p:nvPicPr>
          <p:cNvPr id="664" name="Google Shape;664;p53"/>
          <p:cNvPicPr preferRelativeResize="0"/>
          <p:nvPr/>
        </p:nvPicPr>
        <p:blipFill rotWithShape="1">
          <a:blip r:embed="rId4">
            <a:alphaModFix/>
          </a:blip>
          <a:srcRect/>
          <a:stretch/>
        </p:blipFill>
        <p:spPr>
          <a:xfrm>
            <a:off x="576158" y="2279269"/>
            <a:ext cx="2406956" cy="3118740"/>
          </a:xfrm>
          <a:prstGeom prst="rect">
            <a:avLst/>
          </a:prstGeom>
          <a:noFill/>
          <a:ln>
            <a:noFill/>
          </a:ln>
        </p:spPr>
      </p:pic>
    </p:spTree>
    <p:extLst>
      <p:ext uri="{BB962C8B-B14F-4D97-AF65-F5344CB8AC3E}">
        <p14:creationId xmlns:p14="http://schemas.microsoft.com/office/powerpoint/2010/main" val="40546599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1" name="Google Shape;671;p5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672" name="Google Shape;672;p54"/>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1: Features</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673" name="Google Shape;673;p54"/>
          <p:cNvSpPr/>
          <p:nvPr/>
        </p:nvSpPr>
        <p:spPr>
          <a:xfrm>
            <a:off x="557644" y="1474486"/>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The number of distinct traits that can be used to describe each item in a quantitative manner.</a:t>
            </a:r>
            <a:endParaRPr sz="2000" b="0" i="0" u="none" strike="noStrike" cap="none">
              <a:solidFill>
                <a:schemeClr val="dk1"/>
              </a:solidFill>
              <a:latin typeface="Arial"/>
              <a:ea typeface="Arial"/>
              <a:cs typeface="Arial"/>
              <a:sym typeface="Arial"/>
            </a:endParaRPr>
          </a:p>
        </p:txBody>
      </p:sp>
      <p:graphicFrame>
        <p:nvGraphicFramePr>
          <p:cNvPr id="674" name="Google Shape;674;p54"/>
          <p:cNvGraphicFramePr/>
          <p:nvPr/>
        </p:nvGraphicFramePr>
        <p:xfrm>
          <a:off x="960895" y="2991173"/>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Color</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Size</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Shape</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Which vendor</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Which part of the country</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Taste</a:t>
                      </a:r>
                      <a:endParaRPr sz="1800" u="none" strike="noStrike" cap="none"/>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u="none" strike="noStrike" cap="none"/>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675" name="Google Shape;675;p54"/>
          <p:cNvSpPr/>
          <p:nvPr/>
        </p:nvSpPr>
        <p:spPr>
          <a:xfrm>
            <a:off x="2278250" y="3223647"/>
            <a:ext cx="7268705" cy="103838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6" name="Google Shape;676;p54"/>
          <p:cNvSpPr txBox="1"/>
          <p:nvPr/>
        </p:nvSpPr>
        <p:spPr>
          <a:xfrm>
            <a:off x="3316637" y="2094330"/>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Features</a:t>
            </a:r>
            <a:r>
              <a:rPr lang="en-US" sz="1800">
                <a:solidFill>
                  <a:schemeClr val="dk1"/>
                </a:solidFill>
                <a:latin typeface="Arial"/>
                <a:ea typeface="Arial"/>
                <a:cs typeface="Arial"/>
                <a:sym typeface="Arial"/>
              </a:rPr>
              <a:t>-Distinct traits that decide taste of a mango</a:t>
            </a:r>
            <a:endParaRPr sz="1800">
              <a:solidFill>
                <a:schemeClr val="dk1"/>
              </a:solidFill>
              <a:latin typeface="Arial"/>
              <a:ea typeface="Arial"/>
              <a:cs typeface="Arial"/>
              <a:sym typeface="Arial"/>
            </a:endParaRPr>
          </a:p>
        </p:txBody>
      </p:sp>
      <p:cxnSp>
        <p:nvCxnSpPr>
          <p:cNvPr id="677" name="Google Shape;677;p54"/>
          <p:cNvCxnSpPr>
            <a:stCxn id="675" idx="0"/>
          </p:cNvCxnSpPr>
          <p:nvPr/>
        </p:nvCxnSpPr>
        <p:spPr>
          <a:xfrm rot="10800000">
            <a:off x="5269402" y="2687547"/>
            <a:ext cx="643200" cy="536100"/>
          </a:xfrm>
          <a:prstGeom prst="straightConnector1">
            <a:avLst/>
          </a:prstGeom>
          <a:noFill/>
          <a:ln w="57150" cap="flat" cmpd="sng">
            <a:solidFill>
              <a:srgbClr val="2E75B5"/>
            </a:solidFill>
            <a:prstDash val="solid"/>
            <a:miter lim="800000"/>
            <a:headEnd type="none" w="sm" len="sm"/>
            <a:tailEnd type="triangle" w="med" len="med"/>
          </a:ln>
        </p:spPr>
      </p:cxnSp>
      <p:sp>
        <p:nvSpPr>
          <p:cNvPr id="678" name="Google Shape;678;p54"/>
          <p:cNvSpPr/>
          <p:nvPr/>
        </p:nvSpPr>
        <p:spPr>
          <a:xfrm>
            <a:off x="9795134" y="3257227"/>
            <a:ext cx="1134546" cy="10048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54"/>
          <p:cNvSpPr txBox="1"/>
          <p:nvPr/>
        </p:nvSpPr>
        <p:spPr>
          <a:xfrm>
            <a:off x="8442699" y="2007148"/>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Output Feature variable</a:t>
            </a:r>
            <a:r>
              <a:rPr lang="en-US" sz="1800">
                <a:solidFill>
                  <a:schemeClr val="dk1"/>
                </a:solidFill>
                <a:latin typeface="Arial"/>
                <a:ea typeface="Arial"/>
                <a:cs typeface="Arial"/>
                <a:sym typeface="Arial"/>
              </a:rPr>
              <a:t>- Taste of a mango</a:t>
            </a:r>
            <a:endParaRPr sz="1800">
              <a:solidFill>
                <a:schemeClr val="dk1"/>
              </a:solidFill>
              <a:latin typeface="Arial"/>
              <a:ea typeface="Arial"/>
              <a:cs typeface="Arial"/>
              <a:sym typeface="Arial"/>
            </a:endParaRPr>
          </a:p>
        </p:txBody>
      </p:sp>
      <p:cxnSp>
        <p:nvCxnSpPr>
          <p:cNvPr id="680" name="Google Shape;680;p54"/>
          <p:cNvCxnSpPr/>
          <p:nvPr/>
        </p:nvCxnSpPr>
        <p:spPr>
          <a:xfrm rot="10800000" flipH="1">
            <a:off x="10329619" y="2415570"/>
            <a:ext cx="286425" cy="832638"/>
          </a:xfrm>
          <a:prstGeom prst="straightConnector1">
            <a:avLst/>
          </a:prstGeom>
          <a:noFill/>
          <a:ln w="57150" cap="flat" cmpd="sng">
            <a:solidFill>
              <a:srgbClr val="2E75B5"/>
            </a:solidFill>
            <a:prstDash val="solid"/>
            <a:miter lim="800000"/>
            <a:headEnd type="none" w="sm" len="sm"/>
            <a:tailEnd type="triangle" w="med" len="med"/>
          </a:ln>
        </p:spPr>
      </p:cxnSp>
    </p:spTree>
    <p:extLst>
      <p:ext uri="{BB962C8B-B14F-4D97-AF65-F5344CB8AC3E}">
        <p14:creationId xmlns:p14="http://schemas.microsoft.com/office/powerpoint/2010/main" val="2760866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7" name="Google Shape;687;p5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688" name="Google Shape;688;p55"/>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2: Samples</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689" name="Google Shape;689;p55"/>
          <p:cNvSpPr/>
          <p:nvPr/>
        </p:nvSpPr>
        <p:spPr>
          <a:xfrm>
            <a:off x="557644" y="1474486"/>
            <a:ext cx="11159075" cy="646331"/>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sample is an item to process. For instance, it could be an document, picture, sound, or a raw database.</a:t>
            </a:r>
            <a:endParaRPr sz="2000" b="0" i="0" u="none" strike="noStrike" cap="none">
              <a:solidFill>
                <a:schemeClr val="dk1"/>
              </a:solidFill>
              <a:latin typeface="Arial"/>
              <a:ea typeface="Arial"/>
              <a:cs typeface="Arial"/>
              <a:sym typeface="Arial"/>
            </a:endParaRPr>
          </a:p>
        </p:txBody>
      </p:sp>
      <p:pic>
        <p:nvPicPr>
          <p:cNvPr id="690" name="Google Shape;690;p55" descr="Image result for raw data icon"/>
          <p:cNvPicPr preferRelativeResize="0"/>
          <p:nvPr/>
        </p:nvPicPr>
        <p:blipFill rotWithShape="1">
          <a:blip r:embed="rId3">
            <a:alphaModFix/>
          </a:blip>
          <a:srcRect/>
          <a:stretch/>
        </p:blipFill>
        <p:spPr>
          <a:xfrm>
            <a:off x="11148966" y="2490554"/>
            <a:ext cx="1039922" cy="935613"/>
          </a:xfrm>
          <a:prstGeom prst="rect">
            <a:avLst/>
          </a:prstGeom>
          <a:noFill/>
          <a:ln>
            <a:noFill/>
          </a:ln>
        </p:spPr>
      </p:pic>
      <p:pic>
        <p:nvPicPr>
          <p:cNvPr id="691" name="Google Shape;691;p55" descr="Image result for data icon"/>
          <p:cNvPicPr preferRelativeResize="0"/>
          <p:nvPr/>
        </p:nvPicPr>
        <p:blipFill rotWithShape="1">
          <a:blip r:embed="rId4">
            <a:alphaModFix/>
          </a:blip>
          <a:srcRect/>
          <a:stretch/>
        </p:blipFill>
        <p:spPr>
          <a:xfrm>
            <a:off x="9951766" y="3391386"/>
            <a:ext cx="1633710" cy="1633711"/>
          </a:xfrm>
          <a:prstGeom prst="rect">
            <a:avLst/>
          </a:prstGeom>
          <a:noFill/>
          <a:ln>
            <a:noFill/>
          </a:ln>
        </p:spPr>
      </p:pic>
      <p:pic>
        <p:nvPicPr>
          <p:cNvPr id="692" name="Google Shape;692;p55" descr="Image result for picture icon"/>
          <p:cNvPicPr preferRelativeResize="0"/>
          <p:nvPr/>
        </p:nvPicPr>
        <p:blipFill rotWithShape="1">
          <a:blip r:embed="rId5">
            <a:alphaModFix/>
          </a:blip>
          <a:srcRect/>
          <a:stretch/>
        </p:blipFill>
        <p:spPr>
          <a:xfrm>
            <a:off x="3650168" y="2907409"/>
            <a:ext cx="2260443" cy="2260443"/>
          </a:xfrm>
          <a:prstGeom prst="rect">
            <a:avLst/>
          </a:prstGeom>
          <a:noFill/>
          <a:ln>
            <a:noFill/>
          </a:ln>
        </p:spPr>
      </p:pic>
      <p:pic>
        <p:nvPicPr>
          <p:cNvPr id="693" name="Google Shape;693;p55" descr="Image result for sound icon"/>
          <p:cNvPicPr preferRelativeResize="0"/>
          <p:nvPr/>
        </p:nvPicPr>
        <p:blipFill rotWithShape="1">
          <a:blip r:embed="rId6">
            <a:alphaModFix/>
          </a:blip>
          <a:srcRect/>
          <a:stretch/>
        </p:blipFill>
        <p:spPr>
          <a:xfrm>
            <a:off x="7406725" y="3221897"/>
            <a:ext cx="1945955" cy="1945955"/>
          </a:xfrm>
          <a:prstGeom prst="rect">
            <a:avLst/>
          </a:prstGeom>
          <a:noFill/>
          <a:ln>
            <a:noFill/>
          </a:ln>
        </p:spPr>
      </p:pic>
      <p:pic>
        <p:nvPicPr>
          <p:cNvPr id="694" name="Google Shape;694;p55" descr="Image result for document icon"/>
          <p:cNvPicPr preferRelativeResize="0"/>
          <p:nvPr/>
        </p:nvPicPr>
        <p:blipFill rotWithShape="1">
          <a:blip r:embed="rId7">
            <a:alphaModFix/>
          </a:blip>
          <a:srcRect/>
          <a:stretch/>
        </p:blipFill>
        <p:spPr>
          <a:xfrm>
            <a:off x="186571" y="2633433"/>
            <a:ext cx="2534419" cy="2534419"/>
          </a:xfrm>
          <a:prstGeom prst="rect">
            <a:avLst/>
          </a:prstGeom>
          <a:noFill/>
          <a:ln>
            <a:noFill/>
          </a:ln>
        </p:spPr>
      </p:pic>
    </p:spTree>
    <p:extLst>
      <p:ext uri="{BB962C8B-B14F-4D97-AF65-F5344CB8AC3E}">
        <p14:creationId xmlns:p14="http://schemas.microsoft.com/office/powerpoint/2010/main" val="428011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5" name="Google Shape;375;p43"/>
          <p:cNvGrpSpPr/>
          <p:nvPr/>
        </p:nvGrpSpPr>
        <p:grpSpPr>
          <a:xfrm>
            <a:off x="0" y="5607439"/>
            <a:ext cx="64770" cy="1257300"/>
            <a:chOff x="1181105" y="4608196"/>
            <a:chExt cx="64770" cy="1257300"/>
          </a:xfrm>
        </p:grpSpPr>
        <p:sp>
          <p:nvSpPr>
            <p:cNvPr id="376" name="Google Shape;376;p4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7" name="Google Shape;377;p4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8" name="Google Shape;378;p4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9" name="Google Shape;379;p4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80" name="Google Shape;380;p43"/>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Personalization with diversity</a:t>
            </a:r>
            <a:endParaRPr sz="3200" b="1" i="0" u="none" strike="noStrike" cap="none">
              <a:solidFill>
                <a:srgbClr val="1E4E79"/>
              </a:solidFill>
              <a:latin typeface="Arial"/>
              <a:ea typeface="Arial"/>
              <a:cs typeface="Arial"/>
              <a:sym typeface="Arial"/>
            </a:endParaRPr>
          </a:p>
        </p:txBody>
      </p:sp>
      <p:sp>
        <p:nvSpPr>
          <p:cNvPr id="381" name="Google Shape;381;p43"/>
          <p:cNvSpPr/>
          <p:nvPr/>
        </p:nvSpPr>
        <p:spPr>
          <a:xfrm>
            <a:off x="557644" y="1323091"/>
            <a:ext cx="112067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Netflix has adapted personalization algorithms in such a way that now </a:t>
            </a:r>
            <a:r>
              <a:rPr lang="en-IN" sz="2000" b="0" i="0" u="none" strike="noStrike" cap="none">
                <a:solidFill>
                  <a:srgbClr val="FF0000"/>
                </a:solidFill>
                <a:latin typeface="Arial"/>
                <a:ea typeface="Arial"/>
                <a:cs typeface="Arial"/>
                <a:sym typeface="Arial"/>
              </a:rPr>
              <a:t>75% of what people watch is from some sort of recommendation</a:t>
            </a:r>
            <a:r>
              <a:rPr lang="en-IN" sz="2000" b="0" i="0" u="none" strike="noStrike" cap="none">
                <a:solidFill>
                  <a:srgbClr val="000000"/>
                </a:solidFill>
                <a:latin typeface="Arial"/>
                <a:ea typeface="Arial"/>
                <a:cs typeface="Arial"/>
                <a:sym typeface="Arial"/>
              </a:rPr>
              <a:t>. </a:t>
            </a:r>
            <a:endParaRPr/>
          </a:p>
        </p:txBody>
      </p:sp>
      <p:pic>
        <p:nvPicPr>
          <p:cNvPr id="382" name="Google Shape;382;p43" descr="https://cdn-images-1.medium.com/max/1200/1*8etyina33Q9FAvUNRCj8dw.png"/>
          <p:cNvPicPr preferRelativeResize="0"/>
          <p:nvPr/>
        </p:nvPicPr>
        <p:blipFill rotWithShape="1">
          <a:blip r:embed="rId3">
            <a:alphaModFix/>
          </a:blip>
          <a:srcRect/>
          <a:stretch/>
        </p:blipFill>
        <p:spPr>
          <a:xfrm>
            <a:off x="1240485" y="2208556"/>
            <a:ext cx="9841043" cy="3813405"/>
          </a:xfrm>
          <a:prstGeom prst="rect">
            <a:avLst/>
          </a:prstGeom>
          <a:noFill/>
          <a:ln>
            <a:noFill/>
          </a:ln>
        </p:spPr>
      </p:pic>
      <p:sp>
        <p:nvSpPr>
          <p:cNvPr id="383" name="Google Shape;383;p43"/>
          <p:cNvSpPr/>
          <p:nvPr/>
        </p:nvSpPr>
        <p:spPr>
          <a:xfrm>
            <a:off x="357590" y="5931289"/>
            <a:ext cx="1196633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The  Top 10 row of Netflix which is the best guess at the ten titles you are most likely to enjoy, the recommendations are not only meant for user but also everyone in user’s </a:t>
            </a:r>
            <a:r>
              <a:rPr lang="en-IN" sz="1800" b="1" i="0" u="none" strike="noStrike" cap="none">
                <a:solidFill>
                  <a:schemeClr val="dk1"/>
                </a:solidFill>
                <a:latin typeface="Arial"/>
                <a:ea typeface="Arial"/>
                <a:cs typeface="Arial"/>
                <a:sym typeface="Arial"/>
              </a:rPr>
              <a:t>household</a:t>
            </a:r>
            <a:r>
              <a:rPr lang="en-IN" sz="18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1" name="Google Shape;701;p5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02" name="Google Shape;702;p56"/>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3: Feature vector</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03" name="Google Shape;703;p56"/>
          <p:cNvSpPr/>
          <p:nvPr/>
        </p:nvSpPr>
        <p:spPr>
          <a:xfrm>
            <a:off x="557644" y="1474486"/>
            <a:ext cx="11159075" cy="692497"/>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feature vector is an n-dimensional vector of numerical features that represent some object</a:t>
            </a:r>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graphicFrame>
        <p:nvGraphicFramePr>
          <p:cNvPr id="704" name="Google Shape;704;p56"/>
          <p:cNvGraphicFramePr/>
          <p:nvPr/>
        </p:nvGraphicFramePr>
        <p:xfrm>
          <a:off x="1061487" y="2446799"/>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705" name="Google Shape;705;p56"/>
          <p:cNvSpPr/>
          <p:nvPr/>
        </p:nvSpPr>
        <p:spPr>
          <a:xfrm>
            <a:off x="836909" y="3797084"/>
            <a:ext cx="10569844" cy="557939"/>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06" name="Google Shape;706;p56"/>
          <p:cNvCxnSpPr/>
          <p:nvPr/>
        </p:nvCxnSpPr>
        <p:spPr>
          <a:xfrm>
            <a:off x="6329354" y="4357801"/>
            <a:ext cx="371960" cy="1627323"/>
          </a:xfrm>
          <a:prstGeom prst="straightConnector1">
            <a:avLst/>
          </a:prstGeom>
          <a:noFill/>
          <a:ln w="57150" cap="flat" cmpd="sng">
            <a:solidFill>
              <a:srgbClr val="2E75B5"/>
            </a:solidFill>
            <a:prstDash val="solid"/>
            <a:miter lim="800000"/>
            <a:headEnd type="none" w="sm" len="sm"/>
            <a:tailEnd type="triangle" w="med" len="med"/>
          </a:ln>
        </p:spPr>
      </p:cxnSp>
      <p:sp>
        <p:nvSpPr>
          <p:cNvPr id="707" name="Google Shape;707;p56"/>
          <p:cNvSpPr txBox="1"/>
          <p:nvPr/>
        </p:nvSpPr>
        <p:spPr>
          <a:xfrm>
            <a:off x="5331416" y="5866911"/>
            <a:ext cx="480447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 vector- </a:t>
            </a:r>
            <a:r>
              <a:rPr lang="en-US" sz="1800">
                <a:solidFill>
                  <a:schemeClr val="dk1"/>
                </a:solidFill>
                <a:latin typeface="Arial"/>
                <a:ea typeface="Arial"/>
                <a:cs typeface="Arial"/>
                <a:sym typeface="Arial"/>
              </a:rPr>
              <a:t>[Yellow,Big,Oval,Local,Amritsar,Ripe]</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031363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4" name="Google Shape;714;p57"/>
          <p:cNvPicPr preferRelativeResize="0"/>
          <p:nvPr/>
        </p:nvPicPr>
        <p:blipFill rotWithShape="1">
          <a:blip r:embed="rId3">
            <a:alphaModFix/>
          </a:blip>
          <a:srcRect/>
          <a:stretch/>
        </p:blipFill>
        <p:spPr>
          <a:xfrm>
            <a:off x="2788161" y="5065325"/>
            <a:ext cx="6181725" cy="923925"/>
          </a:xfrm>
          <a:prstGeom prst="rect">
            <a:avLst/>
          </a:prstGeom>
          <a:noFill/>
          <a:ln>
            <a:noFill/>
          </a:ln>
        </p:spPr>
      </p:pic>
      <p:sp>
        <p:nvSpPr>
          <p:cNvPr id="715" name="Google Shape;715;p57"/>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16" name="Google Shape;716;p57"/>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4: Feature Extraction</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17" name="Google Shape;717;p57"/>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57150" marR="0" lvl="1" indent="-1270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Preparation of feature vector</a:t>
            </a:r>
            <a:endParaRPr sz="2000" b="0" i="0" u="none" strike="noStrike" cap="none">
              <a:solidFill>
                <a:schemeClr val="dk1"/>
              </a:solidFill>
              <a:latin typeface="Arial"/>
              <a:ea typeface="Arial"/>
              <a:cs typeface="Arial"/>
              <a:sym typeface="Arial"/>
            </a:endParaRPr>
          </a:p>
          <a:p>
            <a:pPr marL="57150" marR="0" lvl="1" indent="-12700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Transforms the data from high-dimensional space to a space of fewer dimensions.</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cxnSp>
        <p:nvCxnSpPr>
          <p:cNvPr id="718" name="Google Shape;718;p57"/>
          <p:cNvCxnSpPr/>
          <p:nvPr/>
        </p:nvCxnSpPr>
        <p:spPr>
          <a:xfrm>
            <a:off x="6384886" y="4212870"/>
            <a:ext cx="3921" cy="875557"/>
          </a:xfrm>
          <a:prstGeom prst="straightConnector1">
            <a:avLst/>
          </a:prstGeom>
          <a:noFill/>
          <a:ln w="57150" cap="flat" cmpd="sng">
            <a:solidFill>
              <a:srgbClr val="2E75B5"/>
            </a:solidFill>
            <a:prstDash val="solid"/>
            <a:miter lim="800000"/>
            <a:headEnd type="none" w="sm" len="sm"/>
            <a:tailEnd type="triangle" w="med" len="med"/>
          </a:ln>
        </p:spPr>
      </p:cxnSp>
      <p:graphicFrame>
        <p:nvGraphicFramePr>
          <p:cNvPr id="719" name="Google Shape;719;p57"/>
          <p:cNvGraphicFramePr/>
          <p:nvPr/>
        </p:nvGraphicFramePr>
        <p:xfrm>
          <a:off x="1324663" y="2151606"/>
          <a:ext cx="8680825" cy="2038185"/>
        </p:xfrm>
        <a:graphic>
          <a:graphicData uri="http://schemas.openxmlformats.org/drawingml/2006/table">
            <a:tbl>
              <a:tblPr firstRow="1" bandRow="1">
                <a:noFill/>
              </a:tblPr>
              <a:tblGrid>
                <a:gridCol w="1443700">
                  <a:extLst>
                    <a:ext uri="{9D8B030D-6E8A-4147-A177-3AD203B41FA5}">
                      <a16:colId xmlns:a16="http://schemas.microsoft.com/office/drawing/2014/main" val="20000"/>
                    </a:ext>
                  </a:extLst>
                </a:gridCol>
                <a:gridCol w="1447425">
                  <a:extLst>
                    <a:ext uri="{9D8B030D-6E8A-4147-A177-3AD203B41FA5}">
                      <a16:colId xmlns:a16="http://schemas.microsoft.com/office/drawing/2014/main" val="20001"/>
                    </a:ext>
                  </a:extLst>
                </a:gridCol>
                <a:gridCol w="1447425">
                  <a:extLst>
                    <a:ext uri="{9D8B030D-6E8A-4147-A177-3AD203B41FA5}">
                      <a16:colId xmlns:a16="http://schemas.microsoft.com/office/drawing/2014/main" val="20002"/>
                    </a:ext>
                  </a:extLst>
                </a:gridCol>
                <a:gridCol w="1447425">
                  <a:extLst>
                    <a:ext uri="{9D8B030D-6E8A-4147-A177-3AD203B41FA5}">
                      <a16:colId xmlns:a16="http://schemas.microsoft.com/office/drawing/2014/main" val="20003"/>
                    </a:ext>
                  </a:extLst>
                </a:gridCol>
                <a:gridCol w="1447425">
                  <a:extLst>
                    <a:ext uri="{9D8B030D-6E8A-4147-A177-3AD203B41FA5}">
                      <a16:colId xmlns:a16="http://schemas.microsoft.com/office/drawing/2014/main" val="20004"/>
                    </a:ext>
                  </a:extLst>
                </a:gridCol>
                <a:gridCol w="1447425">
                  <a:extLst>
                    <a:ext uri="{9D8B030D-6E8A-4147-A177-3AD203B41FA5}">
                      <a16:colId xmlns:a16="http://schemas.microsoft.com/office/drawing/2014/main" val="20005"/>
                    </a:ext>
                  </a:extLst>
                </a:gridCol>
              </a:tblGrid>
              <a:tr h="940875">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extLst>
                  <a:ext uri="{0D108BD9-81ED-4DB2-BD59-A6C34878D82A}">
                    <a16:rowId xmlns:a16="http://schemas.microsoft.com/office/drawing/2014/main" val="10000"/>
                  </a:ext>
                </a:extLst>
              </a:tr>
              <a:tr h="289500">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1"/>
                  </a:ext>
                </a:extLst>
              </a:tr>
              <a:tr h="289500">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extLst>
                  <a:ext uri="{0D108BD9-81ED-4DB2-BD59-A6C34878D82A}">
                    <a16:rowId xmlns:a16="http://schemas.microsoft.com/office/drawing/2014/main" val="10002"/>
                  </a:ext>
                </a:extLst>
              </a:tr>
              <a:tr h="289500">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3"/>
                  </a:ext>
                </a:extLst>
              </a:tr>
            </a:tbl>
          </a:graphicData>
        </a:graphic>
      </p:graphicFrame>
      <p:grpSp>
        <p:nvGrpSpPr>
          <p:cNvPr id="720" name="Google Shape;720;p57"/>
          <p:cNvGrpSpPr/>
          <p:nvPr/>
        </p:nvGrpSpPr>
        <p:grpSpPr>
          <a:xfrm>
            <a:off x="2999235" y="5059958"/>
            <a:ext cx="5970650" cy="367023"/>
            <a:chOff x="1494159" y="5135837"/>
            <a:chExt cx="3976536" cy="263788"/>
          </a:xfrm>
        </p:grpSpPr>
        <p:sp>
          <p:nvSpPr>
            <p:cNvPr id="721" name="Google Shape;721;p57"/>
            <p:cNvSpPr txBox="1"/>
            <p:nvPr/>
          </p:nvSpPr>
          <p:spPr>
            <a:xfrm>
              <a:off x="1494159" y="5156298"/>
              <a:ext cx="574766"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Sweet</a:t>
              </a:r>
              <a:endParaRPr sz="1600" b="1">
                <a:solidFill>
                  <a:schemeClr val="dk1"/>
                </a:solidFill>
                <a:latin typeface="Arial"/>
                <a:ea typeface="Arial"/>
                <a:cs typeface="Arial"/>
                <a:sym typeface="Arial"/>
              </a:endParaRPr>
            </a:p>
          </p:txBody>
        </p:sp>
        <p:sp>
          <p:nvSpPr>
            <p:cNvPr id="722" name="Google Shape;722;p57"/>
            <p:cNvSpPr txBox="1"/>
            <p:nvPr/>
          </p:nvSpPr>
          <p:spPr>
            <a:xfrm>
              <a:off x="1856806" y="5135837"/>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Juicy</a:t>
              </a:r>
              <a:endParaRPr sz="1600" b="1">
                <a:solidFill>
                  <a:schemeClr val="dk1"/>
                </a:solidFill>
                <a:latin typeface="Arial"/>
                <a:ea typeface="Arial"/>
                <a:cs typeface="Arial"/>
                <a:sym typeface="Arial"/>
              </a:endParaRPr>
            </a:p>
          </p:txBody>
        </p:sp>
        <p:sp>
          <p:nvSpPr>
            <p:cNvPr id="723" name="Google Shape;723;p57"/>
            <p:cNvSpPr txBox="1"/>
            <p:nvPr/>
          </p:nvSpPr>
          <p:spPr>
            <a:xfrm>
              <a:off x="4765300" y="5139692"/>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Ripe</a:t>
              </a:r>
              <a:endParaRPr sz="1600" b="1">
                <a:solidFill>
                  <a:schemeClr val="dk1"/>
                </a:solidFill>
                <a:latin typeface="Arial"/>
                <a:ea typeface="Arial"/>
                <a:cs typeface="Arial"/>
                <a:sym typeface="Arial"/>
              </a:endParaRPr>
            </a:p>
          </p:txBody>
        </p:sp>
      </p:grpSp>
      <p:sp>
        <p:nvSpPr>
          <p:cNvPr id="724" name="Google Shape;724;p57"/>
          <p:cNvSpPr txBox="1"/>
          <p:nvPr/>
        </p:nvSpPr>
        <p:spPr>
          <a:xfrm>
            <a:off x="6689011" y="4508641"/>
            <a:ext cx="350261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Transforming 5D to 1D</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3347749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58"/>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32" name="Google Shape;732;p58"/>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5: Training set</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33" name="Google Shape;733;p58"/>
          <p:cNvSpPr/>
          <p:nvPr/>
        </p:nvSpPr>
        <p:spPr>
          <a:xfrm>
            <a:off x="557644" y="1456422"/>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discover potentially predictive relationships. </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sp>
        <p:nvSpPr>
          <p:cNvPr id="734" name="Google Shape;734;p58"/>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Training Data</a:t>
            </a:r>
            <a:endParaRPr sz="1800" b="1">
              <a:solidFill>
                <a:schemeClr val="dk1"/>
              </a:solidFill>
              <a:latin typeface="Arial"/>
              <a:ea typeface="Arial"/>
              <a:cs typeface="Arial"/>
              <a:sym typeface="Arial"/>
            </a:endParaRPr>
          </a:p>
        </p:txBody>
      </p:sp>
      <p:graphicFrame>
        <p:nvGraphicFramePr>
          <p:cNvPr id="735" name="Google Shape;735;p58"/>
          <p:cNvGraphicFramePr/>
          <p:nvPr/>
        </p:nvGraphicFramePr>
        <p:xfrm>
          <a:off x="1160670" y="3144056"/>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25935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59"/>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43" name="Google Shape;743;p59"/>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6: Test set</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44" name="Google Shape;744;p59"/>
          <p:cNvSpPr/>
          <p:nvPr/>
        </p:nvSpPr>
        <p:spPr>
          <a:xfrm>
            <a:off x="557644" y="1358009"/>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validate the predictive relationship</a:t>
            </a:r>
            <a:endParaRPr sz="2000" b="0" i="0" u="none" strike="noStrike" cap="none">
              <a:solidFill>
                <a:schemeClr val="dk1"/>
              </a:solidFill>
              <a:latin typeface="Arial"/>
              <a:ea typeface="Arial"/>
              <a:cs typeface="Arial"/>
              <a:sym typeface="Arial"/>
            </a:endParaRPr>
          </a:p>
        </p:txBody>
      </p:sp>
      <p:graphicFrame>
        <p:nvGraphicFramePr>
          <p:cNvPr id="745" name="Google Shape;745;p59"/>
          <p:cNvGraphicFramePr/>
          <p:nvPr/>
        </p:nvGraphicFramePr>
        <p:xfrm>
          <a:off x="1061487" y="3251468"/>
          <a:ext cx="10151350" cy="43457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434575">
                <a:tc>
                  <a:txBody>
                    <a:bodyPr/>
                    <a:lstStyle/>
                    <a:p>
                      <a:pPr marL="0" marR="0" lvl="0" indent="0" algn="ctr" rtl="0">
                        <a:spcBef>
                          <a:spcPts val="0"/>
                        </a:spcBef>
                        <a:spcAft>
                          <a:spcPts val="0"/>
                        </a:spcAft>
                        <a:buNone/>
                      </a:pPr>
                      <a:r>
                        <a:rPr lang="en-US" sz="1800">
                          <a:latin typeface="Arial"/>
                          <a:ea typeface="Arial"/>
                          <a:cs typeface="Arial"/>
                          <a:sym typeface="Arial"/>
                        </a:rPr>
                        <a:t>Mango 4</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Green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Big</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Oval</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Foreign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England</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a:t>
                      </a:r>
                      <a:endParaRPr sz="180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bl>
          </a:graphicData>
        </a:graphic>
      </p:graphicFrame>
      <p:sp>
        <p:nvSpPr>
          <p:cNvPr id="746" name="Google Shape;746;p59"/>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Test Data</a:t>
            </a:r>
            <a:endParaRPr sz="1800" b="1">
              <a:solidFill>
                <a:schemeClr val="dk1"/>
              </a:solidFill>
              <a:latin typeface="Arial"/>
              <a:ea typeface="Arial"/>
              <a:cs typeface="Arial"/>
              <a:sym typeface="Arial"/>
            </a:endParaRPr>
          </a:p>
        </p:txBody>
      </p:sp>
      <p:sp>
        <p:nvSpPr>
          <p:cNvPr id="747" name="Google Shape;747;p59"/>
          <p:cNvSpPr/>
          <p:nvPr/>
        </p:nvSpPr>
        <p:spPr>
          <a:xfrm>
            <a:off x="9934414" y="3037668"/>
            <a:ext cx="1069383" cy="867905"/>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48" name="Google Shape;748;p59"/>
          <p:cNvCxnSpPr>
            <a:stCxn id="747" idx="2"/>
          </p:cNvCxnSpPr>
          <p:nvPr/>
        </p:nvCxnSpPr>
        <p:spPr>
          <a:xfrm flipH="1">
            <a:off x="9934506" y="3905573"/>
            <a:ext cx="534600" cy="1023000"/>
          </a:xfrm>
          <a:prstGeom prst="straightConnector1">
            <a:avLst/>
          </a:prstGeom>
          <a:noFill/>
          <a:ln w="57150" cap="flat" cmpd="sng">
            <a:solidFill>
              <a:srgbClr val="2E75B5"/>
            </a:solidFill>
            <a:prstDash val="solid"/>
            <a:miter lim="800000"/>
            <a:headEnd type="none" w="sm" len="sm"/>
            <a:tailEnd type="triangle" w="med" len="med"/>
          </a:ln>
        </p:spPr>
      </p:cxnSp>
      <p:sp>
        <p:nvSpPr>
          <p:cNvPr id="749" name="Google Shape;749;p59"/>
          <p:cNvSpPr txBox="1"/>
          <p:nvPr/>
        </p:nvSpPr>
        <p:spPr>
          <a:xfrm>
            <a:off x="8565776" y="4928461"/>
            <a:ext cx="264709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Predictions are produced using the model</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580402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6" name="Google Shape;756;p60"/>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57" name="Google Shape;757;p60"/>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7: Scoring</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58" name="Google Shape;758;p60"/>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Evaluating the performance of a machine learning based on any statistical metric.</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pic>
        <p:nvPicPr>
          <p:cNvPr id="759" name="Google Shape;759;p60" descr="Image result for accuracy"/>
          <p:cNvPicPr preferRelativeResize="0"/>
          <p:nvPr/>
        </p:nvPicPr>
        <p:blipFill rotWithShape="1">
          <a:blip r:embed="rId3">
            <a:alphaModFix/>
          </a:blip>
          <a:srcRect/>
          <a:stretch/>
        </p:blipFill>
        <p:spPr>
          <a:xfrm>
            <a:off x="4066982" y="2329809"/>
            <a:ext cx="4736056" cy="3552044"/>
          </a:xfrm>
          <a:prstGeom prst="rect">
            <a:avLst/>
          </a:prstGeom>
          <a:noFill/>
          <a:ln>
            <a:noFill/>
          </a:ln>
        </p:spPr>
      </p:pic>
      <p:sp>
        <p:nvSpPr>
          <p:cNvPr id="760" name="Google Shape;760;p60"/>
          <p:cNvSpPr txBox="1"/>
          <p:nvPr/>
        </p:nvSpPr>
        <p:spPr>
          <a:xfrm>
            <a:off x="4758702" y="6028841"/>
            <a:ext cx="275695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Accuracy</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3604290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71" name="Google Shape;771;p61"/>
          <p:cNvGrpSpPr/>
          <p:nvPr/>
        </p:nvGrpSpPr>
        <p:grpSpPr>
          <a:xfrm>
            <a:off x="0" y="5607439"/>
            <a:ext cx="64770" cy="1257300"/>
            <a:chOff x="1181105" y="4608196"/>
            <a:chExt cx="64770" cy="1257300"/>
          </a:xfrm>
        </p:grpSpPr>
        <p:sp>
          <p:nvSpPr>
            <p:cNvPr id="772" name="Google Shape;772;p6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3" name="Google Shape;773;p6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4" name="Google Shape;774;p6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5" name="Google Shape;775;p6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776" name="Google Shape;776;p61"/>
          <p:cNvSpPr txBox="1">
            <a:spLocks noGrp="1"/>
          </p:cNvSpPr>
          <p:nvPr>
            <p:ph type="title"/>
          </p:nvPr>
        </p:nvSpPr>
        <p:spPr>
          <a:xfrm>
            <a:off x="557644" y="247759"/>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General Machine Learning process flow</a:t>
            </a:r>
            <a:endParaRPr sz="3600">
              <a:solidFill>
                <a:schemeClr val="dk2"/>
              </a:solidFill>
              <a:latin typeface="Montserrat"/>
              <a:ea typeface="Montserrat"/>
              <a:cs typeface="Montserrat"/>
              <a:sym typeface="Montserrat"/>
            </a:endParaRPr>
          </a:p>
        </p:txBody>
      </p:sp>
      <p:cxnSp>
        <p:nvCxnSpPr>
          <p:cNvPr id="777" name="Google Shape;777;p61"/>
          <p:cNvCxnSpPr/>
          <p:nvPr/>
        </p:nvCxnSpPr>
        <p:spPr>
          <a:xfrm rot="10800000" flipH="1">
            <a:off x="2228171" y="4103614"/>
            <a:ext cx="774009" cy="22186"/>
          </a:xfrm>
          <a:prstGeom prst="straightConnector1">
            <a:avLst/>
          </a:prstGeom>
          <a:noFill/>
          <a:ln w="57150" cap="flat" cmpd="sng">
            <a:solidFill>
              <a:srgbClr val="A5A5A5"/>
            </a:solidFill>
            <a:prstDash val="solid"/>
            <a:miter lim="800000"/>
            <a:headEnd type="none" w="sm" len="sm"/>
            <a:tailEnd type="none" w="sm" len="sm"/>
          </a:ln>
        </p:spPr>
      </p:cxnSp>
      <p:cxnSp>
        <p:nvCxnSpPr>
          <p:cNvPr id="778" name="Google Shape;778;p61"/>
          <p:cNvCxnSpPr/>
          <p:nvPr/>
        </p:nvCxnSpPr>
        <p:spPr>
          <a:xfrm rot="10800000">
            <a:off x="3002180" y="3358055"/>
            <a:ext cx="0" cy="656214"/>
          </a:xfrm>
          <a:prstGeom prst="straightConnector1">
            <a:avLst/>
          </a:prstGeom>
          <a:noFill/>
          <a:ln w="57150" cap="flat" cmpd="sng">
            <a:solidFill>
              <a:srgbClr val="A5A5A5"/>
            </a:solidFill>
            <a:prstDash val="solid"/>
            <a:miter lim="800000"/>
            <a:headEnd type="none" w="sm" len="sm"/>
            <a:tailEnd type="none" w="sm" len="sm"/>
          </a:ln>
        </p:spPr>
      </p:cxnSp>
      <p:cxnSp>
        <p:nvCxnSpPr>
          <p:cNvPr id="779" name="Google Shape;779;p61"/>
          <p:cNvCxnSpPr/>
          <p:nvPr/>
        </p:nvCxnSpPr>
        <p:spPr>
          <a:xfrm rot="10800000">
            <a:off x="3002180" y="3891649"/>
            <a:ext cx="0" cy="1056182"/>
          </a:xfrm>
          <a:prstGeom prst="straightConnector1">
            <a:avLst/>
          </a:prstGeom>
          <a:noFill/>
          <a:ln w="57150" cap="flat" cmpd="sng">
            <a:solidFill>
              <a:srgbClr val="A5A5A5"/>
            </a:solidFill>
            <a:prstDash val="solid"/>
            <a:miter lim="800000"/>
            <a:headEnd type="none" w="sm" len="sm"/>
            <a:tailEnd type="none" w="sm" len="sm"/>
          </a:ln>
        </p:spPr>
      </p:cxnSp>
      <p:cxnSp>
        <p:nvCxnSpPr>
          <p:cNvPr id="780" name="Google Shape;780;p61"/>
          <p:cNvCxnSpPr/>
          <p:nvPr/>
        </p:nvCxnSpPr>
        <p:spPr>
          <a:xfrm rot="10800000">
            <a:off x="2992287" y="3372403"/>
            <a:ext cx="875434" cy="0"/>
          </a:xfrm>
          <a:prstGeom prst="straightConnector1">
            <a:avLst/>
          </a:prstGeom>
          <a:noFill/>
          <a:ln w="57150" cap="flat" cmpd="sng">
            <a:solidFill>
              <a:srgbClr val="A5A5A5"/>
            </a:solidFill>
            <a:prstDash val="solid"/>
            <a:miter lim="800000"/>
            <a:headEnd type="none" w="sm" len="sm"/>
            <a:tailEnd type="none" w="sm" len="sm"/>
          </a:ln>
        </p:spPr>
      </p:cxnSp>
      <p:cxnSp>
        <p:nvCxnSpPr>
          <p:cNvPr id="781" name="Google Shape;781;p61"/>
          <p:cNvCxnSpPr/>
          <p:nvPr/>
        </p:nvCxnSpPr>
        <p:spPr>
          <a:xfrm>
            <a:off x="2992287" y="4919134"/>
            <a:ext cx="903648" cy="0"/>
          </a:xfrm>
          <a:prstGeom prst="straightConnector1">
            <a:avLst/>
          </a:prstGeom>
          <a:noFill/>
          <a:ln w="57150" cap="flat" cmpd="sng">
            <a:solidFill>
              <a:srgbClr val="A5A5A5"/>
            </a:solidFill>
            <a:prstDash val="solid"/>
            <a:miter lim="800000"/>
            <a:headEnd type="none" w="sm" len="sm"/>
            <a:tailEnd type="none" w="sm" len="sm"/>
          </a:ln>
        </p:spPr>
      </p:cxnSp>
      <p:cxnSp>
        <p:nvCxnSpPr>
          <p:cNvPr id="782" name="Google Shape;782;p61"/>
          <p:cNvCxnSpPr/>
          <p:nvPr/>
        </p:nvCxnSpPr>
        <p:spPr>
          <a:xfrm>
            <a:off x="3067000" y="3378358"/>
            <a:ext cx="828935" cy="0"/>
          </a:xfrm>
          <a:prstGeom prst="straightConnector1">
            <a:avLst/>
          </a:prstGeom>
          <a:noFill/>
          <a:ln w="57150" cap="flat" cmpd="sng">
            <a:solidFill>
              <a:srgbClr val="A5A5A5"/>
            </a:solidFill>
            <a:prstDash val="solid"/>
            <a:miter lim="800000"/>
            <a:headEnd type="none" w="sm" len="sm"/>
            <a:tailEnd type="triangle" w="med" len="med"/>
          </a:ln>
        </p:spPr>
      </p:cxnSp>
      <p:cxnSp>
        <p:nvCxnSpPr>
          <p:cNvPr id="783" name="Google Shape;783;p61"/>
          <p:cNvCxnSpPr>
            <a:endCxn id="784" idx="1"/>
          </p:cNvCxnSpPr>
          <p:nvPr/>
        </p:nvCxnSpPr>
        <p:spPr>
          <a:xfrm rot="10800000" flipH="1">
            <a:off x="3096701" y="4911963"/>
            <a:ext cx="4923000" cy="9000"/>
          </a:xfrm>
          <a:prstGeom prst="straightConnector1">
            <a:avLst/>
          </a:prstGeom>
          <a:noFill/>
          <a:ln w="57150" cap="flat" cmpd="sng">
            <a:solidFill>
              <a:srgbClr val="A5A5A5"/>
            </a:solidFill>
            <a:prstDash val="solid"/>
            <a:miter lim="800000"/>
            <a:headEnd type="none" w="sm" len="sm"/>
            <a:tailEnd type="triangle" w="med" len="med"/>
          </a:ln>
        </p:spPr>
      </p:cxnSp>
      <p:pic>
        <p:nvPicPr>
          <p:cNvPr id="785" name="Google Shape;785;p61" descr="Image result for data icon"/>
          <p:cNvPicPr preferRelativeResize="0"/>
          <p:nvPr/>
        </p:nvPicPr>
        <p:blipFill rotWithShape="1">
          <a:blip r:embed="rId3">
            <a:alphaModFix/>
          </a:blip>
          <a:srcRect/>
          <a:stretch/>
        </p:blipFill>
        <p:spPr>
          <a:xfrm>
            <a:off x="379302" y="3142469"/>
            <a:ext cx="1966658" cy="1966659"/>
          </a:xfrm>
          <a:prstGeom prst="rect">
            <a:avLst/>
          </a:prstGeom>
          <a:noFill/>
          <a:ln>
            <a:noFill/>
          </a:ln>
        </p:spPr>
      </p:pic>
      <p:pic>
        <p:nvPicPr>
          <p:cNvPr id="786" name="Google Shape;786;p61" descr="Related image"/>
          <p:cNvPicPr preferRelativeResize="0"/>
          <p:nvPr/>
        </p:nvPicPr>
        <p:blipFill rotWithShape="1">
          <a:blip r:embed="rId4">
            <a:alphaModFix/>
          </a:blip>
          <a:srcRect/>
          <a:stretch/>
        </p:blipFill>
        <p:spPr>
          <a:xfrm>
            <a:off x="3932540" y="2604921"/>
            <a:ext cx="1475032" cy="1233035"/>
          </a:xfrm>
          <a:prstGeom prst="rect">
            <a:avLst/>
          </a:prstGeom>
          <a:noFill/>
          <a:ln>
            <a:noFill/>
          </a:ln>
        </p:spPr>
      </p:pic>
      <p:sp>
        <p:nvSpPr>
          <p:cNvPr id="787" name="Google Shape;787;p61"/>
          <p:cNvSpPr txBox="1"/>
          <p:nvPr/>
        </p:nvSpPr>
        <p:spPr>
          <a:xfrm>
            <a:off x="977462" y="2380593"/>
            <a:ext cx="1119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788" name="Google Shape;788;p61"/>
          <p:cNvSpPr txBox="1"/>
          <p:nvPr/>
        </p:nvSpPr>
        <p:spPr>
          <a:xfrm>
            <a:off x="4143363" y="1925523"/>
            <a:ext cx="1119352"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Training</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789" name="Google Shape;789;p61"/>
          <p:cNvSpPr txBox="1"/>
          <p:nvPr/>
        </p:nvSpPr>
        <p:spPr>
          <a:xfrm>
            <a:off x="11287251" y="9658430"/>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sp>
        <p:nvSpPr>
          <p:cNvPr id="790" name="Google Shape;790;p61"/>
          <p:cNvSpPr txBox="1"/>
          <p:nvPr/>
        </p:nvSpPr>
        <p:spPr>
          <a:xfrm>
            <a:off x="8955214" y="10184686"/>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pic>
        <p:nvPicPr>
          <p:cNvPr id="784" name="Google Shape;784;p61" descr="Image result for test data icon"/>
          <p:cNvPicPr preferRelativeResize="0"/>
          <p:nvPr/>
        </p:nvPicPr>
        <p:blipFill rotWithShape="1">
          <a:blip r:embed="rId5">
            <a:alphaModFix/>
          </a:blip>
          <a:srcRect/>
          <a:stretch/>
        </p:blipFill>
        <p:spPr>
          <a:xfrm>
            <a:off x="8019701" y="4190610"/>
            <a:ext cx="1442706" cy="1442706"/>
          </a:xfrm>
          <a:prstGeom prst="rect">
            <a:avLst/>
          </a:prstGeom>
          <a:noFill/>
          <a:ln>
            <a:noFill/>
          </a:ln>
        </p:spPr>
      </p:pic>
      <p:sp>
        <p:nvSpPr>
          <p:cNvPr id="791" name="Google Shape;791;p61"/>
          <p:cNvSpPr txBox="1"/>
          <p:nvPr/>
        </p:nvSpPr>
        <p:spPr>
          <a:xfrm>
            <a:off x="8138253" y="5777303"/>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Test Data</a:t>
            </a:r>
            <a:endParaRPr sz="1600" b="1">
              <a:solidFill>
                <a:schemeClr val="dk1"/>
              </a:solidFill>
              <a:latin typeface="Arial"/>
              <a:ea typeface="Arial"/>
              <a:cs typeface="Arial"/>
              <a:sym typeface="Arial"/>
            </a:endParaRPr>
          </a:p>
        </p:txBody>
      </p:sp>
      <p:pic>
        <p:nvPicPr>
          <p:cNvPr id="792" name="Google Shape;792;p61" descr="Image result for learning algorithm icon"/>
          <p:cNvPicPr preferRelativeResize="0"/>
          <p:nvPr/>
        </p:nvPicPr>
        <p:blipFill rotWithShape="1">
          <a:blip r:embed="rId6">
            <a:alphaModFix/>
          </a:blip>
          <a:srcRect/>
          <a:stretch/>
        </p:blipFill>
        <p:spPr>
          <a:xfrm>
            <a:off x="6176446" y="2460703"/>
            <a:ext cx="1233047" cy="1233047"/>
          </a:xfrm>
          <a:prstGeom prst="rect">
            <a:avLst/>
          </a:prstGeom>
          <a:noFill/>
          <a:ln>
            <a:noFill/>
          </a:ln>
        </p:spPr>
      </p:pic>
      <p:cxnSp>
        <p:nvCxnSpPr>
          <p:cNvPr id="793" name="Google Shape;793;p61"/>
          <p:cNvCxnSpPr/>
          <p:nvPr/>
        </p:nvCxnSpPr>
        <p:spPr>
          <a:xfrm rot="10800000" flipH="1">
            <a:off x="5376040" y="3079544"/>
            <a:ext cx="873199" cy="1"/>
          </a:xfrm>
          <a:prstGeom prst="straightConnector1">
            <a:avLst/>
          </a:prstGeom>
          <a:noFill/>
          <a:ln w="57150" cap="flat" cmpd="sng">
            <a:solidFill>
              <a:srgbClr val="A5A5A5"/>
            </a:solidFill>
            <a:prstDash val="solid"/>
            <a:miter lim="800000"/>
            <a:headEnd type="none" w="sm" len="sm"/>
            <a:tailEnd type="triangle" w="med" len="med"/>
          </a:ln>
        </p:spPr>
      </p:cxnSp>
      <p:pic>
        <p:nvPicPr>
          <p:cNvPr id="794" name="Google Shape;794;p61" descr="Image result for machine learning model icon"/>
          <p:cNvPicPr preferRelativeResize="0"/>
          <p:nvPr/>
        </p:nvPicPr>
        <p:blipFill rotWithShape="1">
          <a:blip r:embed="rId7">
            <a:alphaModFix/>
          </a:blip>
          <a:srcRect/>
          <a:stretch/>
        </p:blipFill>
        <p:spPr>
          <a:xfrm>
            <a:off x="8117603" y="2469248"/>
            <a:ext cx="1246903" cy="1246903"/>
          </a:xfrm>
          <a:prstGeom prst="rect">
            <a:avLst/>
          </a:prstGeom>
          <a:noFill/>
          <a:ln>
            <a:noFill/>
          </a:ln>
        </p:spPr>
      </p:pic>
      <p:cxnSp>
        <p:nvCxnSpPr>
          <p:cNvPr id="795" name="Google Shape;795;p61"/>
          <p:cNvCxnSpPr/>
          <p:nvPr/>
        </p:nvCxnSpPr>
        <p:spPr>
          <a:xfrm>
            <a:off x="7295078" y="3058809"/>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796" name="Google Shape;796;p61"/>
          <p:cNvSpPr txBox="1"/>
          <p:nvPr/>
        </p:nvSpPr>
        <p:spPr>
          <a:xfrm>
            <a:off x="6183377" y="1784231"/>
            <a:ext cx="1270743"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Learning Algorithm</a:t>
            </a:r>
            <a:endParaRPr sz="1600" b="1">
              <a:solidFill>
                <a:schemeClr val="dk1"/>
              </a:solidFill>
              <a:latin typeface="Arial"/>
              <a:ea typeface="Arial"/>
              <a:cs typeface="Arial"/>
              <a:sym typeface="Arial"/>
            </a:endParaRPr>
          </a:p>
        </p:txBody>
      </p:sp>
      <p:sp>
        <p:nvSpPr>
          <p:cNvPr id="797" name="Google Shape;797;p61"/>
          <p:cNvSpPr txBox="1"/>
          <p:nvPr/>
        </p:nvSpPr>
        <p:spPr>
          <a:xfrm>
            <a:off x="7683899" y="1992898"/>
            <a:ext cx="2207617"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Produce a Model</a:t>
            </a:r>
            <a:endParaRPr sz="1600" b="1">
              <a:solidFill>
                <a:schemeClr val="dk1"/>
              </a:solidFill>
              <a:latin typeface="Arial"/>
              <a:ea typeface="Arial"/>
              <a:cs typeface="Arial"/>
              <a:sym typeface="Arial"/>
            </a:endParaRPr>
          </a:p>
        </p:txBody>
      </p:sp>
      <p:cxnSp>
        <p:nvCxnSpPr>
          <p:cNvPr id="798" name="Google Shape;798;p61"/>
          <p:cNvCxnSpPr>
            <a:stCxn id="794" idx="2"/>
            <a:endCxn id="784" idx="0"/>
          </p:cNvCxnSpPr>
          <p:nvPr/>
        </p:nvCxnSpPr>
        <p:spPr>
          <a:xfrm>
            <a:off x="8741055" y="3716151"/>
            <a:ext cx="0" cy="474600"/>
          </a:xfrm>
          <a:prstGeom prst="straightConnector1">
            <a:avLst/>
          </a:prstGeom>
          <a:noFill/>
          <a:ln w="57150" cap="flat" cmpd="sng">
            <a:solidFill>
              <a:srgbClr val="A5A5A5"/>
            </a:solidFill>
            <a:prstDash val="solid"/>
            <a:miter lim="800000"/>
            <a:headEnd type="none" w="sm" len="sm"/>
            <a:tailEnd type="triangle" w="med" len="med"/>
          </a:ln>
        </p:spPr>
      </p:cxnSp>
      <p:pic>
        <p:nvPicPr>
          <p:cNvPr id="799" name="Google Shape;799;p61" descr="Image result for accuracy"/>
          <p:cNvPicPr preferRelativeResize="0"/>
          <p:nvPr/>
        </p:nvPicPr>
        <p:blipFill rotWithShape="1">
          <a:blip r:embed="rId8">
            <a:alphaModFix/>
          </a:blip>
          <a:srcRect/>
          <a:stretch/>
        </p:blipFill>
        <p:spPr>
          <a:xfrm>
            <a:off x="10033828" y="3997233"/>
            <a:ext cx="2078832" cy="1559125"/>
          </a:xfrm>
          <a:prstGeom prst="rect">
            <a:avLst/>
          </a:prstGeom>
          <a:noFill/>
          <a:ln>
            <a:noFill/>
          </a:ln>
        </p:spPr>
      </p:pic>
      <p:cxnSp>
        <p:nvCxnSpPr>
          <p:cNvPr id="800" name="Google Shape;800;p61"/>
          <p:cNvCxnSpPr/>
          <p:nvPr/>
        </p:nvCxnSpPr>
        <p:spPr>
          <a:xfrm>
            <a:off x="9257605" y="4795461"/>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801" name="Google Shape;801;p61"/>
          <p:cNvSpPr txBox="1"/>
          <p:nvPr/>
        </p:nvSpPr>
        <p:spPr>
          <a:xfrm>
            <a:off x="10167899" y="5737149"/>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Accuracy</a:t>
            </a:r>
            <a:endParaRPr sz="16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458154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2" name="Google Shape;842;p63"/>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20</a:t>
            </a:r>
            <a:endParaRPr sz="2160" b="0" i="0" u="none" strike="noStrike" cap="none">
              <a:solidFill>
                <a:srgbClr val="FFFFFF"/>
              </a:solidFill>
              <a:latin typeface="Roboto"/>
              <a:ea typeface="Roboto"/>
              <a:cs typeface="Roboto"/>
              <a:sym typeface="Roboto"/>
            </a:endParaRPr>
          </a:p>
        </p:txBody>
      </p:sp>
      <p:sp>
        <p:nvSpPr>
          <p:cNvPr id="843" name="Google Shape;843;p63"/>
          <p:cNvSpPr/>
          <p:nvPr/>
        </p:nvSpPr>
        <p:spPr>
          <a:xfrm>
            <a:off x="437738" y="533136"/>
            <a:ext cx="557094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dk2"/>
                </a:solidFill>
                <a:latin typeface="Arial"/>
                <a:ea typeface="Arial"/>
                <a:cs typeface="Arial"/>
                <a:sym typeface="Arial"/>
              </a:rPr>
              <a:t>Types of Machine learning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p:txBody>
      </p:sp>
      <p:grpSp>
        <p:nvGrpSpPr>
          <p:cNvPr id="844" name="Google Shape;844;p63"/>
          <p:cNvGrpSpPr/>
          <p:nvPr/>
        </p:nvGrpSpPr>
        <p:grpSpPr>
          <a:xfrm>
            <a:off x="1028229" y="1895756"/>
            <a:ext cx="10581317" cy="3967526"/>
            <a:chOff x="1235" y="389156"/>
            <a:chExt cx="10581317" cy="3967526"/>
          </a:xfrm>
        </p:grpSpPr>
        <p:sp>
          <p:nvSpPr>
            <p:cNvPr id="845" name="Google Shape;845;p63"/>
            <p:cNvSpPr/>
            <p:nvPr/>
          </p:nvSpPr>
          <p:spPr>
            <a:xfrm>
              <a:off x="1235" y="389156"/>
              <a:ext cx="2969827" cy="2550791"/>
            </a:xfrm>
            <a:prstGeom prst="roundRect">
              <a:avLst>
                <a:gd name="adj" fmla="val 16667"/>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1235" y="2982713"/>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txBox="1"/>
            <p:nvPr/>
          </p:nvSpPr>
          <p:spPr>
            <a:xfrm>
              <a:off x="1235" y="2982713"/>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Supervised learning</a:t>
              </a:r>
              <a:endParaRPr sz="3000">
                <a:solidFill>
                  <a:schemeClr val="dk1"/>
                </a:solidFill>
                <a:latin typeface="Calibri"/>
                <a:ea typeface="Calibri"/>
                <a:cs typeface="Calibri"/>
                <a:sym typeface="Calibri"/>
              </a:endParaRPr>
            </a:p>
          </p:txBody>
        </p:sp>
        <p:sp>
          <p:nvSpPr>
            <p:cNvPr id="848" name="Google Shape;848;p63"/>
            <p:cNvSpPr/>
            <p:nvPr/>
          </p:nvSpPr>
          <p:spPr>
            <a:xfrm>
              <a:off x="3269279" y="882772"/>
              <a:ext cx="4105875" cy="1686469"/>
            </a:xfrm>
            <a:prstGeom prst="roundRect">
              <a:avLst>
                <a:gd name="adj" fmla="val 16667"/>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3760155" y="3071159"/>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txBox="1"/>
            <p:nvPr/>
          </p:nvSpPr>
          <p:spPr>
            <a:xfrm>
              <a:off x="3760155" y="3071159"/>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Unsupervised learning</a:t>
              </a:r>
              <a:endParaRPr sz="3000">
                <a:solidFill>
                  <a:schemeClr val="dk1"/>
                </a:solidFill>
                <a:latin typeface="Calibri"/>
                <a:ea typeface="Calibri"/>
                <a:cs typeface="Calibri"/>
                <a:sym typeface="Calibri"/>
              </a:endParaRPr>
            </a:p>
          </p:txBody>
        </p:sp>
        <p:sp>
          <p:nvSpPr>
            <p:cNvPr id="851" name="Google Shape;851;p63"/>
            <p:cNvSpPr/>
            <p:nvPr/>
          </p:nvSpPr>
          <p:spPr>
            <a:xfrm>
              <a:off x="7691487" y="611162"/>
              <a:ext cx="2825826" cy="2070454"/>
            </a:xfrm>
            <a:prstGeom prst="roundRect">
              <a:avLst>
                <a:gd name="adj" fmla="val 16667"/>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7674606" y="3277834"/>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p:nvPr/>
          </p:nvSpPr>
          <p:spPr>
            <a:xfrm>
              <a:off x="7674606" y="3277834"/>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Reinforcement learning</a:t>
              </a:r>
              <a:endParaRPr sz="30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23055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64"/>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861" name="Google Shape;861;p6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62" name="Google Shape;862;p64"/>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Supervised Learning: Learn from Examples</a:t>
            </a:r>
            <a:br>
              <a:rPr lang="en-US" sz="3600">
                <a:solidFill>
                  <a:schemeClr val="dk2"/>
                </a:solidFill>
                <a:latin typeface="Arial"/>
                <a:ea typeface="Arial"/>
                <a:cs typeface="Arial"/>
                <a:sym typeface="Arial"/>
              </a:rPr>
            </a:br>
            <a:br>
              <a:rPr lang="en-US" sz="3600">
                <a:latin typeface="Arial"/>
                <a:ea typeface="Arial"/>
                <a:cs typeface="Arial"/>
                <a:sym typeface="Arial"/>
              </a:rPr>
            </a:br>
            <a:endParaRPr sz="3600">
              <a:latin typeface="Arial"/>
              <a:ea typeface="Arial"/>
              <a:cs typeface="Arial"/>
              <a:sym typeface="Arial"/>
            </a:endParaRPr>
          </a:p>
        </p:txBody>
      </p:sp>
      <p:grpSp>
        <p:nvGrpSpPr>
          <p:cNvPr id="863" name="Google Shape;863;p64"/>
          <p:cNvGrpSpPr/>
          <p:nvPr/>
        </p:nvGrpSpPr>
        <p:grpSpPr>
          <a:xfrm>
            <a:off x="1654400" y="2389287"/>
            <a:ext cx="1867631" cy="1981228"/>
            <a:chOff x="1464505" y="2249809"/>
            <a:chExt cx="2314718" cy="2403985"/>
          </a:xfrm>
        </p:grpSpPr>
        <p:pic>
          <p:nvPicPr>
            <p:cNvPr id="864" name="Google Shape;864;p64" descr="Image result for apples"/>
            <p:cNvPicPr preferRelativeResize="0"/>
            <p:nvPr/>
          </p:nvPicPr>
          <p:blipFill rotWithShape="1">
            <a:blip r:embed="rId3">
              <a:alphaModFix/>
            </a:blip>
            <a:srcRect/>
            <a:stretch/>
          </p:blipFill>
          <p:spPr>
            <a:xfrm>
              <a:off x="1570052" y="2370917"/>
              <a:ext cx="1018166" cy="1018166"/>
            </a:xfrm>
            <a:prstGeom prst="rect">
              <a:avLst/>
            </a:prstGeom>
            <a:noFill/>
            <a:ln>
              <a:noFill/>
            </a:ln>
          </p:spPr>
        </p:pic>
        <p:pic>
          <p:nvPicPr>
            <p:cNvPr id="865" name="Google Shape;865;p64" descr="Image result for apples"/>
            <p:cNvPicPr preferRelativeResize="0"/>
            <p:nvPr/>
          </p:nvPicPr>
          <p:blipFill rotWithShape="1">
            <a:blip r:embed="rId4">
              <a:alphaModFix/>
            </a:blip>
            <a:srcRect/>
            <a:stretch/>
          </p:blipFill>
          <p:spPr>
            <a:xfrm>
              <a:off x="2588216" y="2249809"/>
              <a:ext cx="1191007" cy="1191007"/>
            </a:xfrm>
            <a:prstGeom prst="rect">
              <a:avLst/>
            </a:prstGeom>
            <a:noFill/>
            <a:ln>
              <a:noFill/>
            </a:ln>
          </p:spPr>
        </p:pic>
        <p:pic>
          <p:nvPicPr>
            <p:cNvPr id="866" name="Google Shape;866;p64" descr="Image result for apples"/>
            <p:cNvPicPr preferRelativeResize="0"/>
            <p:nvPr/>
          </p:nvPicPr>
          <p:blipFill rotWithShape="1">
            <a:blip r:embed="rId5">
              <a:alphaModFix/>
            </a:blip>
            <a:srcRect l="33755" t="15818" r="31465" b="18011"/>
            <a:stretch/>
          </p:blipFill>
          <p:spPr>
            <a:xfrm>
              <a:off x="1464505" y="3451224"/>
              <a:ext cx="1123713" cy="1202570"/>
            </a:xfrm>
            <a:prstGeom prst="rect">
              <a:avLst/>
            </a:prstGeom>
            <a:noFill/>
            <a:ln>
              <a:noFill/>
            </a:ln>
          </p:spPr>
        </p:pic>
        <p:pic>
          <p:nvPicPr>
            <p:cNvPr id="867" name="Google Shape;867;p64" descr="Image result for apples"/>
            <p:cNvPicPr preferRelativeResize="0"/>
            <p:nvPr/>
          </p:nvPicPr>
          <p:blipFill rotWithShape="1">
            <a:blip r:embed="rId3">
              <a:alphaModFix/>
            </a:blip>
            <a:srcRect/>
            <a:stretch/>
          </p:blipFill>
          <p:spPr>
            <a:xfrm>
              <a:off x="2674638" y="3624162"/>
              <a:ext cx="1018166" cy="1018166"/>
            </a:xfrm>
            <a:prstGeom prst="rect">
              <a:avLst/>
            </a:prstGeom>
            <a:noFill/>
            <a:ln>
              <a:noFill/>
            </a:ln>
          </p:spPr>
        </p:pic>
      </p:grpSp>
      <p:sp>
        <p:nvSpPr>
          <p:cNvPr id="868" name="Google Shape;868;p64"/>
          <p:cNvSpPr/>
          <p:nvPr/>
        </p:nvSpPr>
        <p:spPr>
          <a:xfrm>
            <a:off x="1398694" y="2389287"/>
            <a:ext cx="2324746" cy="215170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9" name="Google Shape;869;p64"/>
          <p:cNvSpPr txBox="1"/>
          <p:nvPr/>
        </p:nvSpPr>
        <p:spPr>
          <a:xfrm>
            <a:off x="1724127" y="1977320"/>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870" name="Google Shape;870;p64"/>
          <p:cNvSpPr txBox="1"/>
          <p:nvPr/>
        </p:nvSpPr>
        <p:spPr>
          <a:xfrm>
            <a:off x="1468423" y="5711340"/>
            <a:ext cx="232474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These are apples</a:t>
            </a:r>
            <a:endParaRPr sz="1800">
              <a:solidFill>
                <a:schemeClr val="dk1"/>
              </a:solidFill>
              <a:latin typeface="Arial"/>
              <a:ea typeface="Arial"/>
              <a:cs typeface="Arial"/>
              <a:sym typeface="Arial"/>
            </a:endParaRPr>
          </a:p>
        </p:txBody>
      </p:sp>
      <p:sp>
        <p:nvSpPr>
          <p:cNvPr id="871" name="Google Shape;871;p64"/>
          <p:cNvSpPr txBox="1"/>
          <p:nvPr/>
        </p:nvSpPr>
        <p:spPr>
          <a:xfrm>
            <a:off x="1241738" y="5077038"/>
            <a:ext cx="270838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response</a:t>
            </a:r>
            <a:endParaRPr sz="1800">
              <a:solidFill>
                <a:schemeClr val="accent1"/>
              </a:solidFill>
              <a:latin typeface="Arial"/>
              <a:ea typeface="Arial"/>
              <a:cs typeface="Arial"/>
              <a:sym typeface="Arial"/>
            </a:endParaRPr>
          </a:p>
        </p:txBody>
      </p:sp>
      <p:sp>
        <p:nvSpPr>
          <p:cNvPr id="872" name="Google Shape;872;p64"/>
          <p:cNvSpPr/>
          <p:nvPr/>
        </p:nvSpPr>
        <p:spPr>
          <a:xfrm>
            <a:off x="1398694" y="5535196"/>
            <a:ext cx="2324746" cy="71061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3" name="Google Shape;873;p6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6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p64" descr="Related image"/>
          <p:cNvSpPr/>
          <p:nvPr/>
        </p:nvSpPr>
        <p:spPr>
          <a:xfrm>
            <a:off x="6155420" y="2801095"/>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6" name="Google Shape;876;p64" descr="Related image"/>
          <p:cNvPicPr preferRelativeResize="0"/>
          <p:nvPr/>
        </p:nvPicPr>
        <p:blipFill rotWithShape="1">
          <a:blip r:embed="rId6">
            <a:alphaModFix/>
          </a:blip>
          <a:srcRect/>
          <a:stretch/>
        </p:blipFill>
        <p:spPr>
          <a:xfrm>
            <a:off x="5532897" y="3002702"/>
            <a:ext cx="2434454" cy="1996447"/>
          </a:xfrm>
          <a:prstGeom prst="rect">
            <a:avLst/>
          </a:prstGeom>
          <a:noFill/>
          <a:ln>
            <a:noFill/>
          </a:ln>
        </p:spPr>
      </p:pic>
      <p:cxnSp>
        <p:nvCxnSpPr>
          <p:cNvPr id="877" name="Google Shape;877;p64"/>
          <p:cNvCxnSpPr>
            <a:stCxn id="868" idx="3"/>
            <a:endCxn id="876" idx="1"/>
          </p:cNvCxnSpPr>
          <p:nvPr/>
        </p:nvCxnSpPr>
        <p:spPr>
          <a:xfrm>
            <a:off x="3723440" y="3465141"/>
            <a:ext cx="1809600" cy="535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878" name="Google Shape;878;p64"/>
          <p:cNvCxnSpPr>
            <a:stCxn id="872" idx="3"/>
            <a:endCxn id="876" idx="1"/>
          </p:cNvCxnSpPr>
          <p:nvPr/>
        </p:nvCxnSpPr>
        <p:spPr>
          <a:xfrm rot="10800000" flipH="1">
            <a:off x="3723440" y="4000806"/>
            <a:ext cx="1809600" cy="1889700"/>
          </a:xfrm>
          <a:prstGeom prst="straightConnector1">
            <a:avLst/>
          </a:prstGeom>
          <a:noFill/>
          <a:ln w="57150" cap="flat" cmpd="sng">
            <a:solidFill>
              <a:schemeClr val="accent1"/>
            </a:solidFill>
            <a:prstDash val="solid"/>
            <a:miter lim="800000"/>
            <a:headEnd type="none" w="sm" len="sm"/>
            <a:tailEnd type="triangle" w="med" len="med"/>
          </a:ln>
        </p:spPr>
      </p:cxnSp>
      <p:sp>
        <p:nvSpPr>
          <p:cNvPr id="879" name="Google Shape;879;p64"/>
          <p:cNvSpPr txBox="1"/>
          <p:nvPr/>
        </p:nvSpPr>
        <p:spPr>
          <a:xfrm>
            <a:off x="5913164" y="2561949"/>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pic>
        <p:nvPicPr>
          <p:cNvPr id="880" name="Google Shape;880;p64" descr="Image result for apples"/>
          <p:cNvPicPr preferRelativeResize="0"/>
          <p:nvPr/>
        </p:nvPicPr>
        <p:blipFill rotWithShape="1">
          <a:blip r:embed="rId7">
            <a:alphaModFix/>
          </a:blip>
          <a:srcRect/>
          <a:stretch/>
        </p:blipFill>
        <p:spPr>
          <a:xfrm>
            <a:off x="6349042" y="5566146"/>
            <a:ext cx="926148" cy="926148"/>
          </a:xfrm>
          <a:prstGeom prst="rect">
            <a:avLst/>
          </a:prstGeom>
          <a:noFill/>
          <a:ln>
            <a:noFill/>
          </a:ln>
        </p:spPr>
      </p:pic>
      <p:sp>
        <p:nvSpPr>
          <p:cNvPr id="881" name="Google Shape;881;p64"/>
          <p:cNvSpPr txBox="1"/>
          <p:nvPr/>
        </p:nvSpPr>
        <p:spPr>
          <a:xfrm>
            <a:off x="5913164" y="6519994"/>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data</a:t>
            </a:r>
            <a:endParaRPr sz="1800">
              <a:solidFill>
                <a:schemeClr val="accent1"/>
              </a:solidFill>
              <a:latin typeface="Arial"/>
              <a:ea typeface="Arial"/>
              <a:cs typeface="Arial"/>
              <a:sym typeface="Arial"/>
            </a:endParaRPr>
          </a:p>
        </p:txBody>
      </p:sp>
      <p:cxnSp>
        <p:nvCxnSpPr>
          <p:cNvPr id="882" name="Google Shape;882;p64"/>
          <p:cNvCxnSpPr>
            <a:stCxn id="880" idx="0"/>
          </p:cNvCxnSpPr>
          <p:nvPr/>
        </p:nvCxnSpPr>
        <p:spPr>
          <a:xfrm rot="10800000">
            <a:off x="6812116" y="5026746"/>
            <a:ext cx="0" cy="539400"/>
          </a:xfrm>
          <a:prstGeom prst="straightConnector1">
            <a:avLst/>
          </a:prstGeom>
          <a:noFill/>
          <a:ln w="57150" cap="flat" cmpd="sng">
            <a:solidFill>
              <a:schemeClr val="accent1"/>
            </a:solidFill>
            <a:prstDash val="solid"/>
            <a:miter lim="800000"/>
            <a:headEnd type="none" w="sm" len="sm"/>
            <a:tailEnd type="triangle" w="med" len="med"/>
          </a:ln>
        </p:spPr>
      </p:cxnSp>
      <p:sp>
        <p:nvSpPr>
          <p:cNvPr id="883" name="Google Shape;883;p64"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64"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64"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86" name="Google Shape;886;p64"/>
          <p:cNvPicPr preferRelativeResize="0"/>
          <p:nvPr/>
        </p:nvPicPr>
        <p:blipFill rotWithShape="1">
          <a:blip r:embed="rId8">
            <a:alphaModFix/>
          </a:blip>
          <a:srcRect/>
          <a:stretch/>
        </p:blipFill>
        <p:spPr>
          <a:xfrm>
            <a:off x="7338016" y="5636801"/>
            <a:ext cx="672718" cy="784837"/>
          </a:xfrm>
          <a:prstGeom prst="rect">
            <a:avLst/>
          </a:prstGeom>
          <a:noFill/>
          <a:ln>
            <a:noFill/>
          </a:ln>
        </p:spPr>
      </p:pic>
      <p:cxnSp>
        <p:nvCxnSpPr>
          <p:cNvPr id="887" name="Google Shape;887;p64"/>
          <p:cNvCxnSpPr>
            <a:stCxn id="876" idx="3"/>
          </p:cNvCxnSpPr>
          <p:nvPr/>
        </p:nvCxnSpPr>
        <p:spPr>
          <a:xfrm>
            <a:off x="7967351" y="4000925"/>
            <a:ext cx="2013600" cy="0"/>
          </a:xfrm>
          <a:prstGeom prst="straightConnector1">
            <a:avLst/>
          </a:prstGeom>
          <a:noFill/>
          <a:ln w="57150" cap="flat" cmpd="sng">
            <a:solidFill>
              <a:schemeClr val="accent1"/>
            </a:solidFill>
            <a:prstDash val="solid"/>
            <a:miter lim="800000"/>
            <a:headEnd type="none" w="sm" len="sm"/>
            <a:tailEnd type="triangle" w="med" len="med"/>
          </a:ln>
        </p:spPr>
      </p:cxnSp>
      <p:sp>
        <p:nvSpPr>
          <p:cNvPr id="888" name="Google Shape;888;p64"/>
          <p:cNvSpPr txBox="1"/>
          <p:nvPr/>
        </p:nvSpPr>
        <p:spPr>
          <a:xfrm>
            <a:off x="10136282" y="3770454"/>
            <a:ext cx="17353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It’s an apple</a:t>
            </a:r>
            <a:endParaRPr sz="1800" b="1">
              <a:solidFill>
                <a:srgbClr val="FF0000"/>
              </a:solidFill>
              <a:latin typeface="Arial"/>
              <a:ea typeface="Arial"/>
              <a:cs typeface="Arial"/>
              <a:sym typeface="Arial"/>
            </a:endParaRPr>
          </a:p>
        </p:txBody>
      </p:sp>
      <p:sp>
        <p:nvSpPr>
          <p:cNvPr id="889" name="Google Shape;889;p64"/>
          <p:cNvSpPr txBox="1"/>
          <p:nvPr/>
        </p:nvSpPr>
        <p:spPr>
          <a:xfrm>
            <a:off x="9980908" y="320167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response</a:t>
            </a:r>
            <a:endParaRPr sz="1800">
              <a:solidFill>
                <a:schemeClr val="accent1"/>
              </a:solidFill>
              <a:latin typeface="Arial"/>
              <a:ea typeface="Arial"/>
              <a:cs typeface="Arial"/>
              <a:sym typeface="Arial"/>
            </a:endParaRPr>
          </a:p>
        </p:txBody>
      </p:sp>
      <p:sp>
        <p:nvSpPr>
          <p:cNvPr id="890" name="Google Shape;890;p64"/>
          <p:cNvSpPr/>
          <p:nvPr/>
        </p:nvSpPr>
        <p:spPr>
          <a:xfrm>
            <a:off x="557643" y="1278284"/>
            <a:ext cx="11357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Supervised machine learning</a:t>
            </a:r>
            <a:r>
              <a:rPr lang="en-US" sz="1800">
                <a:solidFill>
                  <a:schemeClr val="dk1"/>
                </a:solidFill>
                <a:latin typeface="Arial"/>
                <a:ea typeface="Arial"/>
                <a:cs typeface="Arial"/>
                <a:sym typeface="Arial"/>
              </a:rPr>
              <a:t> enables computers to learn from labeled data without being explicitly programmed.</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454465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65"/>
          <p:cNvSpPr txBox="1"/>
          <p:nvPr/>
        </p:nvSpPr>
        <p:spPr>
          <a:xfrm>
            <a:off x="10991374" y="6538795"/>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898" name="Google Shape;898;p6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99" name="Google Shape;899;p65"/>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Arial"/>
              <a:buNone/>
            </a:pPr>
            <a:br>
              <a:rPr lang="en-US" sz="3200">
                <a:latin typeface="Arial"/>
                <a:ea typeface="Arial"/>
                <a:cs typeface="Arial"/>
                <a:sym typeface="Arial"/>
              </a:rPr>
            </a:br>
            <a:br>
              <a:rPr lang="en-US" sz="3200">
                <a:latin typeface="Arial"/>
                <a:ea typeface="Arial"/>
                <a:cs typeface="Arial"/>
                <a:sym typeface="Arial"/>
              </a:rPr>
            </a:br>
            <a:br>
              <a:rPr lang="en-US" sz="3200">
                <a:latin typeface="Arial"/>
                <a:ea typeface="Arial"/>
                <a:cs typeface="Arial"/>
                <a:sym typeface="Arial"/>
              </a:rPr>
            </a:br>
            <a:r>
              <a:rPr lang="en-US" sz="3200">
                <a:solidFill>
                  <a:schemeClr val="dk2"/>
                </a:solidFill>
                <a:latin typeface="Arial"/>
                <a:ea typeface="Arial"/>
                <a:cs typeface="Arial"/>
                <a:sym typeface="Arial"/>
              </a:rPr>
              <a:t>Unsupervised Learning: Uncover hidden patterns</a:t>
            </a:r>
            <a:br>
              <a:rPr lang="en-US" sz="3200">
                <a:solidFill>
                  <a:schemeClr val="dk2"/>
                </a:solidFill>
                <a:latin typeface="Arial"/>
                <a:ea typeface="Arial"/>
                <a:cs typeface="Arial"/>
                <a:sym typeface="Arial"/>
              </a:rPr>
            </a:br>
            <a:br>
              <a:rPr lang="en-US" sz="3200">
                <a:latin typeface="Arial"/>
                <a:ea typeface="Arial"/>
                <a:cs typeface="Arial"/>
                <a:sym typeface="Arial"/>
              </a:rPr>
            </a:br>
            <a:endParaRPr sz="3200">
              <a:latin typeface="Arial"/>
              <a:ea typeface="Arial"/>
              <a:cs typeface="Arial"/>
              <a:sym typeface="Arial"/>
            </a:endParaRPr>
          </a:p>
        </p:txBody>
      </p:sp>
      <p:pic>
        <p:nvPicPr>
          <p:cNvPr id="900" name="Google Shape;900;p65" descr="Image result for apples"/>
          <p:cNvPicPr preferRelativeResize="0"/>
          <p:nvPr/>
        </p:nvPicPr>
        <p:blipFill rotWithShape="1">
          <a:blip r:embed="rId3">
            <a:alphaModFix/>
          </a:blip>
          <a:srcRect/>
          <a:stretch/>
        </p:blipFill>
        <p:spPr>
          <a:xfrm>
            <a:off x="1002194" y="2936782"/>
            <a:ext cx="821507" cy="839114"/>
          </a:xfrm>
          <a:prstGeom prst="rect">
            <a:avLst/>
          </a:prstGeom>
          <a:noFill/>
          <a:ln>
            <a:noFill/>
          </a:ln>
        </p:spPr>
      </p:pic>
      <p:pic>
        <p:nvPicPr>
          <p:cNvPr id="901" name="Google Shape;901;p65" descr="Image result for apples"/>
          <p:cNvPicPr preferRelativeResize="0"/>
          <p:nvPr/>
        </p:nvPicPr>
        <p:blipFill rotWithShape="1">
          <a:blip r:embed="rId4">
            <a:alphaModFix/>
          </a:blip>
          <a:srcRect/>
          <a:stretch/>
        </p:blipFill>
        <p:spPr>
          <a:xfrm>
            <a:off x="931251" y="5192522"/>
            <a:ext cx="960964" cy="981560"/>
          </a:xfrm>
          <a:prstGeom prst="rect">
            <a:avLst/>
          </a:prstGeom>
          <a:noFill/>
          <a:ln>
            <a:noFill/>
          </a:ln>
        </p:spPr>
      </p:pic>
      <p:sp>
        <p:nvSpPr>
          <p:cNvPr id="902" name="Google Shape;902;p6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6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65" descr="Related image"/>
          <p:cNvSpPr/>
          <p:nvPr/>
        </p:nvSpPr>
        <p:spPr>
          <a:xfrm>
            <a:off x="5783468" y="2847596"/>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05" name="Google Shape;905;p65" descr="Related image"/>
          <p:cNvPicPr preferRelativeResize="0"/>
          <p:nvPr/>
        </p:nvPicPr>
        <p:blipFill rotWithShape="1">
          <a:blip r:embed="rId5">
            <a:alphaModFix/>
          </a:blip>
          <a:srcRect/>
          <a:stretch/>
        </p:blipFill>
        <p:spPr>
          <a:xfrm>
            <a:off x="5129973" y="3544617"/>
            <a:ext cx="2434454" cy="1996447"/>
          </a:xfrm>
          <a:prstGeom prst="rect">
            <a:avLst/>
          </a:prstGeom>
          <a:noFill/>
          <a:ln>
            <a:noFill/>
          </a:ln>
        </p:spPr>
      </p:pic>
      <p:sp>
        <p:nvSpPr>
          <p:cNvPr id="906" name="Google Shape;906;p65"/>
          <p:cNvSpPr txBox="1"/>
          <p:nvPr/>
        </p:nvSpPr>
        <p:spPr>
          <a:xfrm>
            <a:off x="5541212" y="575488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sp>
        <p:nvSpPr>
          <p:cNvPr id="907" name="Google Shape;907;p65"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65"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65"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10" name="Google Shape;910;p65" descr="Image result for apples"/>
          <p:cNvPicPr preferRelativeResize="0"/>
          <p:nvPr/>
        </p:nvPicPr>
        <p:blipFill rotWithShape="1">
          <a:blip r:embed="rId6">
            <a:alphaModFix/>
          </a:blip>
          <a:srcRect/>
          <a:stretch/>
        </p:blipFill>
        <p:spPr>
          <a:xfrm>
            <a:off x="3132047" y="2917009"/>
            <a:ext cx="844043" cy="844043"/>
          </a:xfrm>
          <a:prstGeom prst="rect">
            <a:avLst/>
          </a:prstGeom>
          <a:noFill/>
          <a:ln>
            <a:noFill/>
          </a:ln>
        </p:spPr>
      </p:pic>
      <p:pic>
        <p:nvPicPr>
          <p:cNvPr id="911" name="Google Shape;911;p65" descr="Image result for banana"/>
          <p:cNvPicPr preferRelativeResize="0"/>
          <p:nvPr/>
        </p:nvPicPr>
        <p:blipFill rotWithShape="1">
          <a:blip r:embed="rId7">
            <a:alphaModFix/>
          </a:blip>
          <a:srcRect/>
          <a:stretch/>
        </p:blipFill>
        <p:spPr>
          <a:xfrm>
            <a:off x="1983585" y="2847596"/>
            <a:ext cx="939395" cy="841974"/>
          </a:xfrm>
          <a:prstGeom prst="rect">
            <a:avLst/>
          </a:prstGeom>
          <a:noFill/>
          <a:ln>
            <a:noFill/>
          </a:ln>
        </p:spPr>
      </p:pic>
      <p:pic>
        <p:nvPicPr>
          <p:cNvPr id="912" name="Google Shape;912;p65" descr="Image result for oranges"/>
          <p:cNvPicPr preferRelativeResize="0"/>
          <p:nvPr/>
        </p:nvPicPr>
        <p:blipFill rotWithShape="1">
          <a:blip r:embed="rId8">
            <a:alphaModFix/>
          </a:blip>
          <a:srcRect/>
          <a:stretch/>
        </p:blipFill>
        <p:spPr>
          <a:xfrm>
            <a:off x="933678" y="3989013"/>
            <a:ext cx="958537" cy="881791"/>
          </a:xfrm>
          <a:prstGeom prst="rect">
            <a:avLst/>
          </a:prstGeom>
          <a:noFill/>
          <a:ln>
            <a:noFill/>
          </a:ln>
        </p:spPr>
      </p:pic>
      <p:pic>
        <p:nvPicPr>
          <p:cNvPr id="913" name="Google Shape;913;p65" descr="Image result for oranges"/>
          <p:cNvPicPr preferRelativeResize="0"/>
          <p:nvPr/>
        </p:nvPicPr>
        <p:blipFill rotWithShape="1">
          <a:blip r:embed="rId8">
            <a:alphaModFix/>
          </a:blip>
          <a:srcRect/>
          <a:stretch/>
        </p:blipFill>
        <p:spPr>
          <a:xfrm>
            <a:off x="1892215" y="5230511"/>
            <a:ext cx="958537" cy="881791"/>
          </a:xfrm>
          <a:prstGeom prst="rect">
            <a:avLst/>
          </a:prstGeom>
          <a:noFill/>
          <a:ln>
            <a:noFill/>
          </a:ln>
        </p:spPr>
      </p:pic>
      <p:pic>
        <p:nvPicPr>
          <p:cNvPr id="914" name="Google Shape;914;p65" descr="Image result for banana"/>
          <p:cNvPicPr preferRelativeResize="0"/>
          <p:nvPr/>
        </p:nvPicPr>
        <p:blipFill rotWithShape="1">
          <a:blip r:embed="rId7">
            <a:alphaModFix/>
          </a:blip>
          <a:srcRect/>
          <a:stretch/>
        </p:blipFill>
        <p:spPr>
          <a:xfrm>
            <a:off x="3080352" y="5170248"/>
            <a:ext cx="939395" cy="841974"/>
          </a:xfrm>
          <a:prstGeom prst="rect">
            <a:avLst/>
          </a:prstGeom>
          <a:noFill/>
          <a:ln>
            <a:noFill/>
          </a:ln>
        </p:spPr>
      </p:pic>
      <p:pic>
        <p:nvPicPr>
          <p:cNvPr id="915" name="Google Shape;915;p65" descr="Image result for apples"/>
          <p:cNvPicPr preferRelativeResize="0"/>
          <p:nvPr/>
        </p:nvPicPr>
        <p:blipFill rotWithShape="1">
          <a:blip r:embed="rId4">
            <a:alphaModFix/>
          </a:blip>
          <a:srcRect/>
          <a:stretch/>
        </p:blipFill>
        <p:spPr>
          <a:xfrm>
            <a:off x="3046098" y="3974870"/>
            <a:ext cx="960964" cy="981560"/>
          </a:xfrm>
          <a:prstGeom prst="rect">
            <a:avLst/>
          </a:prstGeom>
          <a:noFill/>
          <a:ln>
            <a:noFill/>
          </a:ln>
        </p:spPr>
      </p:pic>
      <p:pic>
        <p:nvPicPr>
          <p:cNvPr id="916" name="Google Shape;916;p65" descr="Image result for oranges"/>
          <p:cNvPicPr preferRelativeResize="0"/>
          <p:nvPr/>
        </p:nvPicPr>
        <p:blipFill rotWithShape="1">
          <a:blip r:embed="rId9">
            <a:alphaModFix/>
          </a:blip>
          <a:srcRect/>
          <a:stretch/>
        </p:blipFill>
        <p:spPr>
          <a:xfrm>
            <a:off x="2046461" y="4160021"/>
            <a:ext cx="852532" cy="773142"/>
          </a:xfrm>
          <a:prstGeom prst="rect">
            <a:avLst/>
          </a:prstGeom>
          <a:noFill/>
          <a:ln>
            <a:noFill/>
          </a:ln>
        </p:spPr>
      </p:pic>
      <p:sp>
        <p:nvSpPr>
          <p:cNvPr id="917" name="Google Shape;917;p65"/>
          <p:cNvSpPr/>
          <p:nvPr/>
        </p:nvSpPr>
        <p:spPr>
          <a:xfrm>
            <a:off x="698023" y="2832098"/>
            <a:ext cx="3610513" cy="3568706"/>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18" name="Google Shape;918;p65"/>
          <p:cNvCxnSpPr/>
          <p:nvPr/>
        </p:nvCxnSpPr>
        <p:spPr>
          <a:xfrm>
            <a:off x="4308536" y="4616451"/>
            <a:ext cx="945397" cy="0"/>
          </a:xfrm>
          <a:prstGeom prst="straightConnector1">
            <a:avLst/>
          </a:prstGeom>
          <a:noFill/>
          <a:ln w="57150" cap="flat" cmpd="sng">
            <a:solidFill>
              <a:schemeClr val="accent1"/>
            </a:solidFill>
            <a:prstDash val="solid"/>
            <a:miter lim="800000"/>
            <a:headEnd type="none" w="sm" len="sm"/>
            <a:tailEnd type="triangle" w="med" len="med"/>
          </a:ln>
        </p:spPr>
      </p:cxnSp>
      <p:sp>
        <p:nvSpPr>
          <p:cNvPr id="919" name="Google Shape;919;p65"/>
          <p:cNvSpPr txBox="1"/>
          <p:nvPr/>
        </p:nvSpPr>
        <p:spPr>
          <a:xfrm>
            <a:off x="1780632" y="2417476"/>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920" name="Google Shape;920;p65"/>
          <p:cNvSpPr/>
          <p:nvPr/>
        </p:nvSpPr>
        <p:spPr>
          <a:xfrm>
            <a:off x="5252686" y="2198255"/>
            <a:ext cx="1994148"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 can see patterns</a:t>
            </a:r>
            <a:endParaRPr sz="1800">
              <a:solidFill>
                <a:schemeClr val="dk1"/>
              </a:solidFill>
              <a:latin typeface="Calibri"/>
              <a:ea typeface="Calibri"/>
              <a:cs typeface="Calibri"/>
              <a:sym typeface="Calibri"/>
            </a:endParaRPr>
          </a:p>
        </p:txBody>
      </p:sp>
      <p:pic>
        <p:nvPicPr>
          <p:cNvPr id="921" name="Google Shape;921;p65" descr="Image result for apples"/>
          <p:cNvPicPr preferRelativeResize="0"/>
          <p:nvPr/>
        </p:nvPicPr>
        <p:blipFill rotWithShape="1">
          <a:blip r:embed="rId3">
            <a:alphaModFix/>
          </a:blip>
          <a:srcRect/>
          <a:stretch/>
        </p:blipFill>
        <p:spPr>
          <a:xfrm>
            <a:off x="8511445" y="3202202"/>
            <a:ext cx="821507" cy="839114"/>
          </a:xfrm>
          <a:prstGeom prst="rect">
            <a:avLst/>
          </a:prstGeom>
          <a:noFill/>
          <a:ln>
            <a:noFill/>
          </a:ln>
        </p:spPr>
      </p:pic>
      <p:pic>
        <p:nvPicPr>
          <p:cNvPr id="922" name="Google Shape;922;p65" descr="Image result for apples"/>
          <p:cNvPicPr preferRelativeResize="0"/>
          <p:nvPr/>
        </p:nvPicPr>
        <p:blipFill rotWithShape="1">
          <a:blip r:embed="rId4">
            <a:alphaModFix/>
          </a:blip>
          <a:srcRect/>
          <a:stretch/>
        </p:blipFill>
        <p:spPr>
          <a:xfrm>
            <a:off x="10139983" y="3114969"/>
            <a:ext cx="960964" cy="981560"/>
          </a:xfrm>
          <a:prstGeom prst="rect">
            <a:avLst/>
          </a:prstGeom>
          <a:noFill/>
          <a:ln>
            <a:noFill/>
          </a:ln>
        </p:spPr>
      </p:pic>
      <p:pic>
        <p:nvPicPr>
          <p:cNvPr id="923" name="Google Shape;923;p65" descr="Image result for apples"/>
          <p:cNvPicPr preferRelativeResize="0"/>
          <p:nvPr/>
        </p:nvPicPr>
        <p:blipFill rotWithShape="1">
          <a:blip r:embed="rId6">
            <a:alphaModFix/>
          </a:blip>
          <a:srcRect/>
          <a:stretch/>
        </p:blipFill>
        <p:spPr>
          <a:xfrm>
            <a:off x="10954892" y="3212233"/>
            <a:ext cx="844043" cy="844043"/>
          </a:xfrm>
          <a:prstGeom prst="rect">
            <a:avLst/>
          </a:prstGeom>
          <a:noFill/>
          <a:ln>
            <a:noFill/>
          </a:ln>
        </p:spPr>
      </p:pic>
      <p:pic>
        <p:nvPicPr>
          <p:cNvPr id="924" name="Google Shape;924;p65" descr="Image result for apples"/>
          <p:cNvPicPr preferRelativeResize="0"/>
          <p:nvPr/>
        </p:nvPicPr>
        <p:blipFill rotWithShape="1">
          <a:blip r:embed="rId4">
            <a:alphaModFix/>
          </a:blip>
          <a:srcRect/>
          <a:stretch/>
        </p:blipFill>
        <p:spPr>
          <a:xfrm>
            <a:off x="9319006" y="3130979"/>
            <a:ext cx="960964" cy="981560"/>
          </a:xfrm>
          <a:prstGeom prst="rect">
            <a:avLst/>
          </a:prstGeom>
          <a:noFill/>
          <a:ln>
            <a:noFill/>
          </a:ln>
        </p:spPr>
      </p:pic>
      <p:pic>
        <p:nvPicPr>
          <p:cNvPr id="925" name="Google Shape;925;p65" descr="Image result for oranges"/>
          <p:cNvPicPr preferRelativeResize="0"/>
          <p:nvPr/>
        </p:nvPicPr>
        <p:blipFill rotWithShape="1">
          <a:blip r:embed="rId8">
            <a:alphaModFix/>
          </a:blip>
          <a:srcRect/>
          <a:stretch/>
        </p:blipFill>
        <p:spPr>
          <a:xfrm>
            <a:off x="8509765" y="4218903"/>
            <a:ext cx="958537" cy="881791"/>
          </a:xfrm>
          <a:prstGeom prst="rect">
            <a:avLst/>
          </a:prstGeom>
          <a:noFill/>
          <a:ln>
            <a:noFill/>
          </a:ln>
        </p:spPr>
      </p:pic>
      <p:pic>
        <p:nvPicPr>
          <p:cNvPr id="926" name="Google Shape;926;p65" descr="Image result for oranges"/>
          <p:cNvPicPr preferRelativeResize="0"/>
          <p:nvPr/>
        </p:nvPicPr>
        <p:blipFill rotWithShape="1">
          <a:blip r:embed="rId8">
            <a:alphaModFix/>
          </a:blip>
          <a:srcRect/>
          <a:stretch/>
        </p:blipFill>
        <p:spPr>
          <a:xfrm>
            <a:off x="10621678" y="4218903"/>
            <a:ext cx="958537" cy="881791"/>
          </a:xfrm>
          <a:prstGeom prst="rect">
            <a:avLst/>
          </a:prstGeom>
          <a:noFill/>
          <a:ln>
            <a:noFill/>
          </a:ln>
        </p:spPr>
      </p:pic>
      <p:pic>
        <p:nvPicPr>
          <p:cNvPr id="927" name="Google Shape;927;p65" descr="Image result for oranges"/>
          <p:cNvPicPr preferRelativeResize="0"/>
          <p:nvPr/>
        </p:nvPicPr>
        <p:blipFill rotWithShape="1">
          <a:blip r:embed="rId9">
            <a:alphaModFix/>
          </a:blip>
          <a:srcRect/>
          <a:stretch/>
        </p:blipFill>
        <p:spPr>
          <a:xfrm>
            <a:off x="9592203" y="4352893"/>
            <a:ext cx="852532" cy="773142"/>
          </a:xfrm>
          <a:prstGeom prst="rect">
            <a:avLst/>
          </a:prstGeom>
          <a:noFill/>
          <a:ln>
            <a:noFill/>
          </a:ln>
        </p:spPr>
      </p:pic>
      <p:pic>
        <p:nvPicPr>
          <p:cNvPr id="928" name="Google Shape;928;p65" descr="Image result for banana"/>
          <p:cNvPicPr preferRelativeResize="0"/>
          <p:nvPr/>
        </p:nvPicPr>
        <p:blipFill rotWithShape="1">
          <a:blip r:embed="rId7">
            <a:alphaModFix/>
          </a:blip>
          <a:srcRect/>
          <a:stretch/>
        </p:blipFill>
        <p:spPr>
          <a:xfrm>
            <a:off x="9670285" y="5293243"/>
            <a:ext cx="939395" cy="841974"/>
          </a:xfrm>
          <a:prstGeom prst="rect">
            <a:avLst/>
          </a:prstGeom>
          <a:noFill/>
          <a:ln>
            <a:noFill/>
          </a:ln>
        </p:spPr>
      </p:pic>
      <p:pic>
        <p:nvPicPr>
          <p:cNvPr id="929" name="Google Shape;929;p65" descr="Image result for banana"/>
          <p:cNvPicPr preferRelativeResize="0"/>
          <p:nvPr/>
        </p:nvPicPr>
        <p:blipFill rotWithShape="1">
          <a:blip r:embed="rId7">
            <a:alphaModFix/>
          </a:blip>
          <a:srcRect/>
          <a:stretch/>
        </p:blipFill>
        <p:spPr>
          <a:xfrm>
            <a:off x="8652808" y="5320901"/>
            <a:ext cx="939395" cy="841974"/>
          </a:xfrm>
          <a:prstGeom prst="rect">
            <a:avLst/>
          </a:prstGeom>
          <a:noFill/>
          <a:ln>
            <a:noFill/>
          </a:ln>
        </p:spPr>
      </p:pic>
      <p:cxnSp>
        <p:nvCxnSpPr>
          <p:cNvPr id="930" name="Google Shape;930;p65"/>
          <p:cNvCxnSpPr>
            <a:stCxn id="905" idx="3"/>
          </p:cNvCxnSpPr>
          <p:nvPr/>
        </p:nvCxnSpPr>
        <p:spPr>
          <a:xfrm rot="10800000" flipH="1">
            <a:off x="7564427" y="3761041"/>
            <a:ext cx="804600" cy="781800"/>
          </a:xfrm>
          <a:prstGeom prst="straightConnector1">
            <a:avLst/>
          </a:prstGeom>
          <a:noFill/>
          <a:ln w="57150" cap="flat" cmpd="sng">
            <a:solidFill>
              <a:srgbClr val="FF0000"/>
            </a:solidFill>
            <a:prstDash val="solid"/>
            <a:miter lim="800000"/>
            <a:headEnd type="none" w="sm" len="sm"/>
            <a:tailEnd type="triangle" w="med" len="med"/>
          </a:ln>
        </p:spPr>
      </p:cxnSp>
      <p:cxnSp>
        <p:nvCxnSpPr>
          <p:cNvPr id="931" name="Google Shape;931;p65"/>
          <p:cNvCxnSpPr>
            <a:stCxn id="905" idx="3"/>
            <a:endCxn id="925" idx="1"/>
          </p:cNvCxnSpPr>
          <p:nvPr/>
        </p:nvCxnSpPr>
        <p:spPr>
          <a:xfrm>
            <a:off x="7564427" y="4542841"/>
            <a:ext cx="945300" cy="117000"/>
          </a:xfrm>
          <a:prstGeom prst="straightConnector1">
            <a:avLst/>
          </a:prstGeom>
          <a:noFill/>
          <a:ln w="57150" cap="flat" cmpd="sng">
            <a:solidFill>
              <a:srgbClr val="FF0000"/>
            </a:solidFill>
            <a:prstDash val="solid"/>
            <a:miter lim="800000"/>
            <a:headEnd type="none" w="sm" len="sm"/>
            <a:tailEnd type="triangle" w="med" len="med"/>
          </a:ln>
        </p:spPr>
      </p:cxnSp>
      <p:cxnSp>
        <p:nvCxnSpPr>
          <p:cNvPr id="932" name="Google Shape;932;p65"/>
          <p:cNvCxnSpPr>
            <a:stCxn id="905" idx="3"/>
            <a:endCxn id="929" idx="1"/>
          </p:cNvCxnSpPr>
          <p:nvPr/>
        </p:nvCxnSpPr>
        <p:spPr>
          <a:xfrm>
            <a:off x="7564427" y="4542841"/>
            <a:ext cx="1088400" cy="1199100"/>
          </a:xfrm>
          <a:prstGeom prst="straightConnector1">
            <a:avLst/>
          </a:prstGeom>
          <a:noFill/>
          <a:ln w="57150" cap="flat" cmpd="sng">
            <a:solidFill>
              <a:srgbClr val="FF0000"/>
            </a:solidFill>
            <a:prstDash val="solid"/>
            <a:miter lim="800000"/>
            <a:headEnd type="none" w="sm" len="sm"/>
            <a:tailEnd type="triangle" w="med" len="med"/>
          </a:ln>
        </p:spPr>
      </p:cxnSp>
      <p:sp>
        <p:nvSpPr>
          <p:cNvPr id="933" name="Google Shape;933;p65"/>
          <p:cNvSpPr/>
          <p:nvPr/>
        </p:nvSpPr>
        <p:spPr>
          <a:xfrm>
            <a:off x="530535" y="1355356"/>
            <a:ext cx="112683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Unsupervised learning draws inferences from data without labeled responses.</a:t>
            </a:r>
            <a:endParaRPr sz="1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4538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40" name="Google Shape;940;p6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41" name="Google Shape;941;p66"/>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Supervised vs Unsupervised Learning</a:t>
            </a:r>
            <a:br>
              <a:rPr lang="en-US" sz="3600">
                <a:solidFill>
                  <a:schemeClr val="dk2"/>
                </a:solidFill>
                <a:latin typeface="Arial"/>
                <a:ea typeface="Arial"/>
                <a:cs typeface="Arial"/>
                <a:sym typeface="Arial"/>
              </a:rPr>
            </a:br>
            <a:br>
              <a:rPr lang="en-US" sz="3600">
                <a:latin typeface="Arial"/>
                <a:ea typeface="Arial"/>
                <a:cs typeface="Arial"/>
                <a:sym typeface="Arial"/>
              </a:rPr>
            </a:br>
            <a:endParaRPr sz="3600">
              <a:latin typeface="Arial"/>
              <a:ea typeface="Arial"/>
              <a:cs typeface="Arial"/>
              <a:sym typeface="Arial"/>
            </a:endParaRPr>
          </a:p>
        </p:txBody>
      </p:sp>
      <p:sp>
        <p:nvSpPr>
          <p:cNvPr id="942" name="Google Shape;942;p66"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66"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66"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66"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66"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66" descr="Image result for labels icon"/>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66" descr="Image result for labels icon"/>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49" name="Google Shape;949;p66"/>
          <p:cNvPicPr preferRelativeResize="0"/>
          <p:nvPr/>
        </p:nvPicPr>
        <p:blipFill rotWithShape="1">
          <a:blip r:embed="rId3">
            <a:alphaModFix/>
          </a:blip>
          <a:srcRect/>
          <a:stretch/>
        </p:blipFill>
        <p:spPr>
          <a:xfrm>
            <a:off x="3804140" y="2403906"/>
            <a:ext cx="1116826" cy="1392668"/>
          </a:xfrm>
          <a:prstGeom prst="rect">
            <a:avLst/>
          </a:prstGeom>
          <a:noFill/>
          <a:ln>
            <a:noFill/>
          </a:ln>
        </p:spPr>
      </p:pic>
      <p:pic>
        <p:nvPicPr>
          <p:cNvPr id="950" name="Google Shape;950;p66" descr="Image result for feedback icon"/>
          <p:cNvPicPr preferRelativeResize="0"/>
          <p:nvPr/>
        </p:nvPicPr>
        <p:blipFill rotWithShape="1">
          <a:blip r:embed="rId4">
            <a:alphaModFix/>
          </a:blip>
          <a:srcRect/>
          <a:stretch/>
        </p:blipFill>
        <p:spPr>
          <a:xfrm>
            <a:off x="1222375" y="2220694"/>
            <a:ext cx="1575880" cy="1575880"/>
          </a:xfrm>
          <a:prstGeom prst="rect">
            <a:avLst/>
          </a:prstGeom>
          <a:noFill/>
          <a:ln>
            <a:noFill/>
          </a:ln>
        </p:spPr>
      </p:pic>
      <p:pic>
        <p:nvPicPr>
          <p:cNvPr id="951" name="Google Shape;951;p66" descr="Image result for predictions icon"/>
          <p:cNvPicPr preferRelativeResize="0"/>
          <p:nvPr/>
        </p:nvPicPr>
        <p:blipFill rotWithShape="1">
          <a:blip r:embed="rId5">
            <a:alphaModFix/>
          </a:blip>
          <a:srcRect/>
          <a:stretch/>
        </p:blipFill>
        <p:spPr>
          <a:xfrm>
            <a:off x="2604672" y="4564508"/>
            <a:ext cx="1510913" cy="1510913"/>
          </a:xfrm>
          <a:prstGeom prst="rect">
            <a:avLst/>
          </a:prstGeom>
          <a:noFill/>
          <a:ln>
            <a:noFill/>
          </a:ln>
        </p:spPr>
      </p:pic>
      <p:pic>
        <p:nvPicPr>
          <p:cNvPr id="952" name="Google Shape;952;p66" descr="Image result for hidden structure icon"/>
          <p:cNvPicPr preferRelativeResize="0"/>
          <p:nvPr/>
        </p:nvPicPr>
        <p:blipFill rotWithShape="1">
          <a:blip r:embed="rId6">
            <a:alphaModFix/>
          </a:blip>
          <a:srcRect/>
          <a:stretch/>
        </p:blipFill>
        <p:spPr>
          <a:xfrm>
            <a:off x="8363108" y="4564508"/>
            <a:ext cx="2131016" cy="1278610"/>
          </a:xfrm>
          <a:prstGeom prst="rect">
            <a:avLst/>
          </a:prstGeom>
          <a:noFill/>
          <a:ln>
            <a:noFill/>
          </a:ln>
        </p:spPr>
      </p:pic>
      <p:sp>
        <p:nvSpPr>
          <p:cNvPr id="953" name="Google Shape;953;p66"/>
          <p:cNvSpPr txBox="1"/>
          <p:nvPr/>
        </p:nvSpPr>
        <p:spPr>
          <a:xfrm>
            <a:off x="917575" y="1840545"/>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Direct Feedback</a:t>
            </a:r>
            <a:endParaRPr sz="1800">
              <a:solidFill>
                <a:srgbClr val="FF0000"/>
              </a:solidFill>
              <a:latin typeface="Arial"/>
              <a:ea typeface="Arial"/>
              <a:cs typeface="Arial"/>
              <a:sym typeface="Arial"/>
            </a:endParaRPr>
          </a:p>
        </p:txBody>
      </p:sp>
      <p:sp>
        <p:nvSpPr>
          <p:cNvPr id="954" name="Google Shape;954;p66"/>
          <p:cNvSpPr txBox="1"/>
          <p:nvPr/>
        </p:nvSpPr>
        <p:spPr>
          <a:xfrm>
            <a:off x="3360128" y="1849359"/>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Labeled Data</a:t>
            </a:r>
            <a:endParaRPr sz="1800">
              <a:solidFill>
                <a:srgbClr val="FF0000"/>
              </a:solidFill>
              <a:latin typeface="Arial"/>
              <a:ea typeface="Arial"/>
              <a:cs typeface="Arial"/>
              <a:sym typeface="Arial"/>
            </a:endParaRPr>
          </a:p>
        </p:txBody>
      </p:sp>
      <p:sp>
        <p:nvSpPr>
          <p:cNvPr id="955" name="Google Shape;955;p66"/>
          <p:cNvSpPr txBox="1"/>
          <p:nvPr/>
        </p:nvSpPr>
        <p:spPr>
          <a:xfrm>
            <a:off x="2010315" y="4186362"/>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Predictions as output</a:t>
            </a:r>
            <a:endParaRPr sz="1800">
              <a:solidFill>
                <a:srgbClr val="FF0000"/>
              </a:solidFill>
              <a:latin typeface="Arial"/>
              <a:ea typeface="Arial"/>
              <a:cs typeface="Arial"/>
              <a:sym typeface="Arial"/>
            </a:endParaRPr>
          </a:p>
        </p:txBody>
      </p:sp>
      <p:sp>
        <p:nvSpPr>
          <p:cNvPr id="956" name="Google Shape;956;p66"/>
          <p:cNvSpPr txBox="1"/>
          <p:nvPr/>
        </p:nvSpPr>
        <p:spPr>
          <a:xfrm>
            <a:off x="8163246" y="4069885"/>
            <a:ext cx="253073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Find hidden structure in data</a:t>
            </a:r>
            <a:endParaRPr sz="1800">
              <a:solidFill>
                <a:srgbClr val="FF0000"/>
              </a:solidFill>
              <a:latin typeface="Arial"/>
              <a:ea typeface="Arial"/>
              <a:cs typeface="Arial"/>
              <a:sym typeface="Arial"/>
            </a:endParaRPr>
          </a:p>
        </p:txBody>
      </p:sp>
      <p:pic>
        <p:nvPicPr>
          <p:cNvPr id="957" name="Google Shape;957;p66"/>
          <p:cNvPicPr preferRelativeResize="0"/>
          <p:nvPr/>
        </p:nvPicPr>
        <p:blipFill rotWithShape="1">
          <a:blip r:embed="rId3">
            <a:alphaModFix/>
          </a:blip>
          <a:srcRect/>
          <a:stretch/>
        </p:blipFill>
        <p:spPr>
          <a:xfrm>
            <a:off x="10135572" y="2246649"/>
            <a:ext cx="1116826" cy="1392668"/>
          </a:xfrm>
          <a:prstGeom prst="rect">
            <a:avLst/>
          </a:prstGeom>
          <a:noFill/>
          <a:ln>
            <a:noFill/>
          </a:ln>
        </p:spPr>
      </p:pic>
      <p:pic>
        <p:nvPicPr>
          <p:cNvPr id="958" name="Google Shape;958;p66" descr="Image result for feedback icon"/>
          <p:cNvPicPr preferRelativeResize="0"/>
          <p:nvPr/>
        </p:nvPicPr>
        <p:blipFill rotWithShape="1">
          <a:blip r:embed="rId4">
            <a:alphaModFix/>
          </a:blip>
          <a:srcRect/>
          <a:stretch/>
        </p:blipFill>
        <p:spPr>
          <a:xfrm>
            <a:off x="7575168" y="2105780"/>
            <a:ext cx="1575880" cy="1575880"/>
          </a:xfrm>
          <a:prstGeom prst="rect">
            <a:avLst/>
          </a:prstGeom>
          <a:noFill/>
          <a:ln>
            <a:noFill/>
          </a:ln>
        </p:spPr>
      </p:pic>
      <p:sp>
        <p:nvSpPr>
          <p:cNvPr id="959" name="Google Shape;959;p66"/>
          <p:cNvSpPr txBox="1"/>
          <p:nvPr/>
        </p:nvSpPr>
        <p:spPr>
          <a:xfrm>
            <a:off x="7222802" y="1736448"/>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 Feedback</a:t>
            </a:r>
            <a:endParaRPr sz="1800">
              <a:solidFill>
                <a:srgbClr val="FF0000"/>
              </a:solidFill>
              <a:latin typeface="Arial"/>
              <a:ea typeface="Arial"/>
              <a:cs typeface="Arial"/>
              <a:sym typeface="Arial"/>
            </a:endParaRPr>
          </a:p>
        </p:txBody>
      </p:sp>
      <p:sp>
        <p:nvSpPr>
          <p:cNvPr id="960" name="Google Shape;960;p66"/>
          <p:cNvSpPr txBox="1"/>
          <p:nvPr/>
        </p:nvSpPr>
        <p:spPr>
          <a:xfrm>
            <a:off x="9337190" y="1741890"/>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Non-Labeled Data</a:t>
            </a:r>
            <a:endParaRPr sz="1800">
              <a:solidFill>
                <a:srgbClr val="FF0000"/>
              </a:solidFill>
              <a:latin typeface="Arial"/>
              <a:ea typeface="Arial"/>
              <a:cs typeface="Arial"/>
              <a:sym typeface="Arial"/>
            </a:endParaRPr>
          </a:p>
        </p:txBody>
      </p:sp>
      <p:pic>
        <p:nvPicPr>
          <p:cNvPr id="961" name="Google Shape;961;p66" descr="Image result for cross icon"/>
          <p:cNvPicPr preferRelativeResize="0"/>
          <p:nvPr/>
        </p:nvPicPr>
        <p:blipFill rotWithShape="1">
          <a:blip r:embed="rId7">
            <a:alphaModFix/>
          </a:blip>
          <a:srcRect/>
          <a:stretch/>
        </p:blipFill>
        <p:spPr>
          <a:xfrm>
            <a:off x="7244406" y="2712204"/>
            <a:ext cx="661523" cy="661523"/>
          </a:xfrm>
          <a:prstGeom prst="rect">
            <a:avLst/>
          </a:prstGeom>
          <a:noFill/>
          <a:ln>
            <a:noFill/>
          </a:ln>
        </p:spPr>
      </p:pic>
      <p:pic>
        <p:nvPicPr>
          <p:cNvPr id="962" name="Google Shape;962;p66" descr="Image result for cross icon"/>
          <p:cNvPicPr preferRelativeResize="0"/>
          <p:nvPr/>
        </p:nvPicPr>
        <p:blipFill rotWithShape="1">
          <a:blip r:embed="rId7">
            <a:alphaModFix/>
          </a:blip>
          <a:srcRect/>
          <a:stretch/>
        </p:blipFill>
        <p:spPr>
          <a:xfrm>
            <a:off x="10393557" y="2977794"/>
            <a:ext cx="661523" cy="661523"/>
          </a:xfrm>
          <a:prstGeom prst="rect">
            <a:avLst/>
          </a:prstGeom>
          <a:noFill/>
          <a:ln>
            <a:noFill/>
          </a:ln>
        </p:spPr>
      </p:pic>
      <p:cxnSp>
        <p:nvCxnSpPr>
          <p:cNvPr id="963" name="Google Shape;963;p66"/>
          <p:cNvCxnSpPr/>
          <p:nvPr/>
        </p:nvCxnSpPr>
        <p:spPr>
          <a:xfrm>
            <a:off x="6416298" y="1450757"/>
            <a:ext cx="46495" cy="5058531"/>
          </a:xfrm>
          <a:prstGeom prst="straightConnector1">
            <a:avLst/>
          </a:prstGeom>
          <a:noFill/>
          <a:ln w="9525" cap="flat" cmpd="sng">
            <a:solidFill>
              <a:schemeClr val="accent1"/>
            </a:solidFill>
            <a:prstDash val="dash"/>
            <a:miter lim="800000"/>
            <a:headEnd type="none" w="sm" len="sm"/>
            <a:tailEnd type="none" w="sm" len="sm"/>
          </a:ln>
        </p:spPr>
      </p:cxnSp>
      <p:sp>
        <p:nvSpPr>
          <p:cNvPr id="964" name="Google Shape;964;p66"/>
          <p:cNvSpPr txBox="1"/>
          <p:nvPr/>
        </p:nvSpPr>
        <p:spPr>
          <a:xfrm>
            <a:off x="2106264" y="1407472"/>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a:t>
            </a:r>
            <a:endParaRPr sz="1800" b="1">
              <a:solidFill>
                <a:schemeClr val="dk1"/>
              </a:solidFill>
              <a:latin typeface="Arial"/>
              <a:ea typeface="Arial"/>
              <a:cs typeface="Arial"/>
              <a:sym typeface="Arial"/>
            </a:endParaRPr>
          </a:p>
        </p:txBody>
      </p:sp>
      <p:sp>
        <p:nvSpPr>
          <p:cNvPr id="965" name="Google Shape;965;p66"/>
          <p:cNvSpPr txBox="1"/>
          <p:nvPr/>
        </p:nvSpPr>
        <p:spPr>
          <a:xfrm>
            <a:off x="8065396" y="1312856"/>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257952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94" name="Google Shape;394;p44"/>
          <p:cNvGrpSpPr/>
          <p:nvPr/>
        </p:nvGrpSpPr>
        <p:grpSpPr>
          <a:xfrm>
            <a:off x="0" y="5607439"/>
            <a:ext cx="64770" cy="1257300"/>
            <a:chOff x="1181105" y="4608196"/>
            <a:chExt cx="64770" cy="1257300"/>
          </a:xfrm>
        </p:grpSpPr>
        <p:sp>
          <p:nvSpPr>
            <p:cNvPr id="395" name="Google Shape;395;p4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6" name="Google Shape;396;p4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7" name="Google Shape;397;p4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8" name="Google Shape;398;p4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99" name="Google Shape;399;p44"/>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Personalization with different artwork</a:t>
            </a:r>
            <a:endParaRPr sz="3200" b="1" i="0" u="none" strike="noStrike" cap="none">
              <a:solidFill>
                <a:srgbClr val="1E4E79"/>
              </a:solidFill>
              <a:latin typeface="Arial"/>
              <a:ea typeface="Arial"/>
              <a:cs typeface="Arial"/>
              <a:sym typeface="Arial"/>
            </a:endParaRPr>
          </a:p>
        </p:txBody>
      </p:sp>
      <p:sp>
        <p:nvSpPr>
          <p:cNvPr id="400" name="Google Shape;400;p44"/>
          <p:cNvSpPr/>
          <p:nvPr/>
        </p:nvSpPr>
        <p:spPr>
          <a:xfrm>
            <a:off x="557644" y="1323091"/>
            <a:ext cx="112067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In Netflix the poster of a movie recommendation changes based on </a:t>
            </a:r>
            <a:r>
              <a:rPr lang="en-IN" sz="2000" b="0" i="0" u="none" strike="noStrike" cap="none">
                <a:solidFill>
                  <a:srgbClr val="FF0000"/>
                </a:solidFill>
                <a:latin typeface="Arial"/>
                <a:ea typeface="Arial"/>
                <a:cs typeface="Arial"/>
                <a:sym typeface="Arial"/>
              </a:rPr>
              <a:t>user’s tastes and preferences. </a:t>
            </a:r>
            <a:endParaRPr/>
          </a:p>
        </p:txBody>
      </p:sp>
      <p:sp>
        <p:nvSpPr>
          <p:cNvPr id="401" name="Google Shape;401;p44"/>
          <p:cNvSpPr/>
          <p:nvPr/>
        </p:nvSpPr>
        <p:spPr>
          <a:xfrm>
            <a:off x="557644" y="5494542"/>
            <a:ext cx="11966337"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A user who likes genre “Romance” will most likely watch Good Will Hunting with the lead actors featuring in the poster whereas a user who likes genre “Comedy” will most likely watch Good Will Hunting if a well known comedy actor featured in the poster. </a:t>
            </a:r>
            <a:endParaRPr sz="1800" b="0" i="0" u="none" strike="noStrike" cap="none">
              <a:solidFill>
                <a:schemeClr val="dk1"/>
              </a:solidFill>
              <a:latin typeface="Arial"/>
              <a:ea typeface="Arial"/>
              <a:cs typeface="Arial"/>
              <a:sym typeface="Arial"/>
            </a:endParaRPr>
          </a:p>
        </p:txBody>
      </p:sp>
      <p:pic>
        <p:nvPicPr>
          <p:cNvPr id="402" name="Google Shape;402;p44" descr="https://cdn-images-1.medium.com/max/800/0*yRGioOTb4-CZc6Fc."/>
          <p:cNvPicPr preferRelativeResize="0"/>
          <p:nvPr/>
        </p:nvPicPr>
        <p:blipFill rotWithShape="1">
          <a:blip r:embed="rId3">
            <a:alphaModFix/>
          </a:blip>
          <a:srcRect/>
          <a:stretch/>
        </p:blipFill>
        <p:spPr>
          <a:xfrm>
            <a:off x="2195395" y="2457834"/>
            <a:ext cx="7620000" cy="26098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7"/>
          <p:cNvSpPr txBox="1"/>
          <p:nvPr/>
        </p:nvSpPr>
        <p:spPr>
          <a:xfrm>
            <a:off x="10991374" y="6693781"/>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973" name="Google Shape;973;p67"/>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74" name="Google Shape;974;p67"/>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br>
              <a:rPr lang="en-US" sz="2400">
                <a:latin typeface="Arial"/>
                <a:ea typeface="Arial"/>
                <a:cs typeface="Arial"/>
                <a:sym typeface="Arial"/>
              </a:rPr>
            </a:br>
            <a:br>
              <a:rPr lang="en-US" sz="2400">
                <a:latin typeface="Arial"/>
                <a:ea typeface="Arial"/>
                <a:cs typeface="Arial"/>
                <a:sym typeface="Arial"/>
              </a:rPr>
            </a:br>
            <a:br>
              <a:rPr lang="en-US" sz="2400">
                <a:latin typeface="Arial"/>
                <a:ea typeface="Arial"/>
                <a:cs typeface="Arial"/>
                <a:sym typeface="Arial"/>
              </a:rPr>
            </a:br>
            <a:r>
              <a:rPr lang="en-US" sz="2400">
                <a:solidFill>
                  <a:schemeClr val="dk2"/>
                </a:solidFill>
                <a:latin typeface="Arial"/>
                <a:ea typeface="Arial"/>
                <a:cs typeface="Arial"/>
                <a:sym typeface="Arial"/>
              </a:rPr>
              <a:t>Reinforcement Learning: Learn by interaction with environment</a:t>
            </a:r>
            <a:br>
              <a:rPr lang="en-US" sz="2400">
                <a:solidFill>
                  <a:schemeClr val="dk2"/>
                </a:solidFill>
                <a:latin typeface="Arial"/>
                <a:ea typeface="Arial"/>
                <a:cs typeface="Arial"/>
                <a:sym typeface="Arial"/>
              </a:rPr>
            </a:br>
            <a:br>
              <a:rPr lang="en-US" sz="2400">
                <a:latin typeface="Arial"/>
                <a:ea typeface="Arial"/>
                <a:cs typeface="Arial"/>
                <a:sym typeface="Arial"/>
              </a:rPr>
            </a:br>
            <a:endParaRPr sz="2400">
              <a:latin typeface="Arial"/>
              <a:ea typeface="Arial"/>
              <a:cs typeface="Arial"/>
              <a:sym typeface="Arial"/>
            </a:endParaRPr>
          </a:p>
        </p:txBody>
      </p:sp>
      <p:sp>
        <p:nvSpPr>
          <p:cNvPr id="975" name="Google Shape;975;p6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6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67" descr="Related image"/>
          <p:cNvSpPr/>
          <p:nvPr/>
        </p:nvSpPr>
        <p:spPr>
          <a:xfrm>
            <a:off x="5783468" y="3002582"/>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78" name="Google Shape;978;p67" descr="Related image"/>
          <p:cNvPicPr preferRelativeResize="0"/>
          <p:nvPr/>
        </p:nvPicPr>
        <p:blipFill rotWithShape="1">
          <a:blip r:embed="rId3">
            <a:alphaModFix/>
          </a:blip>
          <a:srcRect/>
          <a:stretch/>
        </p:blipFill>
        <p:spPr>
          <a:xfrm>
            <a:off x="3164070" y="3843904"/>
            <a:ext cx="1375304" cy="1239903"/>
          </a:xfrm>
          <a:prstGeom prst="rect">
            <a:avLst/>
          </a:prstGeom>
          <a:noFill/>
          <a:ln>
            <a:noFill/>
          </a:ln>
        </p:spPr>
      </p:pic>
      <p:sp>
        <p:nvSpPr>
          <p:cNvPr id="979" name="Google Shape;979;p67"/>
          <p:cNvSpPr txBox="1"/>
          <p:nvPr/>
        </p:nvSpPr>
        <p:spPr>
          <a:xfrm>
            <a:off x="3021081"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Response</a:t>
            </a:r>
            <a:endParaRPr sz="1800">
              <a:solidFill>
                <a:schemeClr val="accent1"/>
              </a:solidFill>
              <a:latin typeface="Arial"/>
              <a:ea typeface="Arial"/>
              <a:cs typeface="Arial"/>
              <a:sym typeface="Arial"/>
            </a:endParaRPr>
          </a:p>
        </p:txBody>
      </p:sp>
      <p:sp>
        <p:nvSpPr>
          <p:cNvPr id="980" name="Google Shape;980;p67"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67"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67"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83" name="Google Shape;983;p67"/>
          <p:cNvCxnSpPr/>
          <p:nvPr/>
        </p:nvCxnSpPr>
        <p:spPr>
          <a:xfrm>
            <a:off x="2231763" y="4376138"/>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984" name="Google Shape;984;p67"/>
          <p:cNvSpPr/>
          <p:nvPr/>
        </p:nvSpPr>
        <p:spPr>
          <a:xfrm>
            <a:off x="3021081" y="2644899"/>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 mango</a:t>
            </a:r>
            <a:endParaRPr sz="1800">
              <a:solidFill>
                <a:schemeClr val="dk1"/>
              </a:solidFill>
              <a:latin typeface="Calibri"/>
              <a:ea typeface="Calibri"/>
              <a:cs typeface="Calibri"/>
              <a:sym typeface="Calibri"/>
            </a:endParaRPr>
          </a:p>
        </p:txBody>
      </p:sp>
      <p:pic>
        <p:nvPicPr>
          <p:cNvPr id="985" name="Google Shape;985;p67" descr="Image result for apples"/>
          <p:cNvPicPr preferRelativeResize="0"/>
          <p:nvPr/>
        </p:nvPicPr>
        <p:blipFill rotWithShape="1">
          <a:blip r:embed="rId4">
            <a:alphaModFix/>
          </a:blip>
          <a:srcRect/>
          <a:stretch/>
        </p:blipFill>
        <p:spPr>
          <a:xfrm>
            <a:off x="459691" y="3861332"/>
            <a:ext cx="842457" cy="926148"/>
          </a:xfrm>
          <a:prstGeom prst="rect">
            <a:avLst/>
          </a:prstGeom>
          <a:noFill/>
          <a:ln>
            <a:noFill/>
          </a:ln>
        </p:spPr>
      </p:pic>
      <p:sp>
        <p:nvSpPr>
          <p:cNvPr id="986" name="Google Shape;986;p67"/>
          <p:cNvSpPr txBox="1"/>
          <p:nvPr/>
        </p:nvSpPr>
        <p:spPr>
          <a:xfrm>
            <a:off x="23813" y="4815180"/>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987" name="Google Shape;987;p67"/>
          <p:cNvPicPr preferRelativeResize="0"/>
          <p:nvPr/>
        </p:nvPicPr>
        <p:blipFill rotWithShape="1">
          <a:blip r:embed="rId5">
            <a:alphaModFix/>
          </a:blip>
          <a:srcRect/>
          <a:stretch/>
        </p:blipFill>
        <p:spPr>
          <a:xfrm>
            <a:off x="1448665" y="3931987"/>
            <a:ext cx="611928" cy="784837"/>
          </a:xfrm>
          <a:prstGeom prst="rect">
            <a:avLst/>
          </a:prstGeom>
          <a:noFill/>
          <a:ln>
            <a:noFill/>
          </a:ln>
        </p:spPr>
      </p:pic>
      <p:pic>
        <p:nvPicPr>
          <p:cNvPr id="988" name="Google Shape;988;p67" descr="Image result for teaching icon"/>
          <p:cNvPicPr preferRelativeResize="0"/>
          <p:nvPr/>
        </p:nvPicPr>
        <p:blipFill rotWithShape="1">
          <a:blip r:embed="rId6">
            <a:alphaModFix/>
          </a:blip>
          <a:srcRect/>
          <a:stretch/>
        </p:blipFill>
        <p:spPr>
          <a:xfrm>
            <a:off x="5477328" y="3826881"/>
            <a:ext cx="1374808" cy="1374808"/>
          </a:xfrm>
          <a:prstGeom prst="rect">
            <a:avLst/>
          </a:prstGeom>
          <a:noFill/>
          <a:ln>
            <a:noFill/>
          </a:ln>
        </p:spPr>
      </p:pic>
      <p:cxnSp>
        <p:nvCxnSpPr>
          <p:cNvPr id="989" name="Google Shape;989;p67"/>
          <p:cNvCxnSpPr/>
          <p:nvPr/>
        </p:nvCxnSpPr>
        <p:spPr>
          <a:xfrm>
            <a:off x="4539374" y="4420396"/>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990" name="Google Shape;990;p67"/>
          <p:cNvSpPr txBox="1"/>
          <p:nvPr/>
        </p:nvSpPr>
        <p:spPr>
          <a:xfrm>
            <a:off x="5477328"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Feedback</a:t>
            </a:r>
            <a:endParaRPr sz="1800">
              <a:solidFill>
                <a:schemeClr val="accent1"/>
              </a:solidFill>
              <a:latin typeface="Arial"/>
              <a:ea typeface="Arial"/>
              <a:cs typeface="Arial"/>
              <a:sym typeface="Arial"/>
            </a:endParaRPr>
          </a:p>
        </p:txBody>
      </p:sp>
      <p:sp>
        <p:nvSpPr>
          <p:cNvPr id="991" name="Google Shape;991;p67"/>
          <p:cNvSpPr/>
          <p:nvPr/>
        </p:nvSpPr>
        <p:spPr>
          <a:xfrm>
            <a:off x="5399340" y="2554962"/>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Wrong! It’s an apple.</a:t>
            </a:r>
            <a:endParaRPr sz="1800">
              <a:solidFill>
                <a:schemeClr val="dk1"/>
              </a:solidFill>
              <a:latin typeface="Calibri"/>
              <a:ea typeface="Calibri"/>
              <a:cs typeface="Calibri"/>
              <a:sym typeface="Calibri"/>
            </a:endParaRPr>
          </a:p>
        </p:txBody>
      </p:sp>
      <p:pic>
        <p:nvPicPr>
          <p:cNvPr id="992" name="Google Shape;992;p67" descr="Related image"/>
          <p:cNvPicPr preferRelativeResize="0"/>
          <p:nvPr/>
        </p:nvPicPr>
        <p:blipFill rotWithShape="1">
          <a:blip r:embed="rId3">
            <a:alphaModFix/>
          </a:blip>
          <a:srcRect/>
          <a:stretch/>
        </p:blipFill>
        <p:spPr>
          <a:xfrm>
            <a:off x="7779982" y="3717335"/>
            <a:ext cx="1375304" cy="1239903"/>
          </a:xfrm>
          <a:prstGeom prst="rect">
            <a:avLst/>
          </a:prstGeom>
          <a:noFill/>
          <a:ln>
            <a:noFill/>
          </a:ln>
        </p:spPr>
      </p:pic>
      <p:sp>
        <p:nvSpPr>
          <p:cNvPr id="993" name="Google Shape;993;p67"/>
          <p:cNvSpPr txBox="1"/>
          <p:nvPr/>
        </p:nvSpPr>
        <p:spPr>
          <a:xfrm>
            <a:off x="7649916" y="5337564"/>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Learns</a:t>
            </a:r>
            <a:endParaRPr sz="1800">
              <a:solidFill>
                <a:schemeClr val="accent1"/>
              </a:solidFill>
              <a:latin typeface="Arial"/>
              <a:ea typeface="Arial"/>
              <a:cs typeface="Arial"/>
              <a:sym typeface="Arial"/>
            </a:endParaRPr>
          </a:p>
        </p:txBody>
      </p:sp>
      <p:sp>
        <p:nvSpPr>
          <p:cNvPr id="994" name="Google Shape;994;p67"/>
          <p:cNvSpPr/>
          <p:nvPr/>
        </p:nvSpPr>
        <p:spPr>
          <a:xfrm>
            <a:off x="7636993" y="2518330"/>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Noted!</a:t>
            </a:r>
            <a:endParaRPr sz="1800">
              <a:solidFill>
                <a:schemeClr val="dk1"/>
              </a:solidFill>
              <a:latin typeface="Calibri"/>
              <a:ea typeface="Calibri"/>
              <a:cs typeface="Calibri"/>
              <a:sym typeface="Calibri"/>
            </a:endParaRPr>
          </a:p>
        </p:txBody>
      </p:sp>
      <p:cxnSp>
        <p:nvCxnSpPr>
          <p:cNvPr id="995" name="Google Shape;995;p67"/>
          <p:cNvCxnSpPr/>
          <p:nvPr/>
        </p:nvCxnSpPr>
        <p:spPr>
          <a:xfrm>
            <a:off x="6852136" y="43244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996" name="Google Shape;996;p67" descr="Related image"/>
          <p:cNvPicPr preferRelativeResize="0"/>
          <p:nvPr/>
        </p:nvPicPr>
        <p:blipFill rotWithShape="1">
          <a:blip r:embed="rId3">
            <a:alphaModFix/>
          </a:blip>
          <a:srcRect/>
          <a:stretch/>
        </p:blipFill>
        <p:spPr>
          <a:xfrm>
            <a:off x="10046521" y="3718347"/>
            <a:ext cx="1375304" cy="1239903"/>
          </a:xfrm>
          <a:prstGeom prst="rect">
            <a:avLst/>
          </a:prstGeom>
          <a:noFill/>
          <a:ln>
            <a:noFill/>
          </a:ln>
        </p:spPr>
      </p:pic>
      <p:cxnSp>
        <p:nvCxnSpPr>
          <p:cNvPr id="997" name="Google Shape;997;p67"/>
          <p:cNvCxnSpPr/>
          <p:nvPr/>
        </p:nvCxnSpPr>
        <p:spPr>
          <a:xfrm>
            <a:off x="9155286" y="42586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998" name="Google Shape;998;p67" descr="Image result for apples"/>
          <p:cNvPicPr preferRelativeResize="0"/>
          <p:nvPr/>
        </p:nvPicPr>
        <p:blipFill rotWithShape="1">
          <a:blip r:embed="rId4">
            <a:alphaModFix/>
          </a:blip>
          <a:srcRect/>
          <a:stretch/>
        </p:blipFill>
        <p:spPr>
          <a:xfrm>
            <a:off x="10247996" y="5560328"/>
            <a:ext cx="842457" cy="926148"/>
          </a:xfrm>
          <a:prstGeom prst="rect">
            <a:avLst/>
          </a:prstGeom>
          <a:noFill/>
          <a:ln>
            <a:noFill/>
          </a:ln>
        </p:spPr>
      </p:pic>
      <p:sp>
        <p:nvSpPr>
          <p:cNvPr id="999" name="Google Shape;999;p67"/>
          <p:cNvSpPr txBox="1"/>
          <p:nvPr/>
        </p:nvSpPr>
        <p:spPr>
          <a:xfrm>
            <a:off x="9848381" y="6424398"/>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1000" name="Google Shape;1000;p67"/>
          <p:cNvPicPr preferRelativeResize="0"/>
          <p:nvPr/>
        </p:nvPicPr>
        <p:blipFill rotWithShape="1">
          <a:blip r:embed="rId5">
            <a:alphaModFix/>
          </a:blip>
          <a:srcRect/>
          <a:stretch/>
        </p:blipFill>
        <p:spPr>
          <a:xfrm>
            <a:off x="11035495" y="5630983"/>
            <a:ext cx="611928" cy="784837"/>
          </a:xfrm>
          <a:prstGeom prst="rect">
            <a:avLst/>
          </a:prstGeom>
          <a:noFill/>
          <a:ln>
            <a:noFill/>
          </a:ln>
        </p:spPr>
      </p:pic>
      <p:cxnSp>
        <p:nvCxnSpPr>
          <p:cNvPr id="1001" name="Google Shape;1001;p67"/>
          <p:cNvCxnSpPr>
            <a:endCxn id="996" idx="2"/>
          </p:cNvCxnSpPr>
          <p:nvPr/>
        </p:nvCxnSpPr>
        <p:spPr>
          <a:xfrm rot="10800000">
            <a:off x="10734173" y="4958250"/>
            <a:ext cx="0" cy="602100"/>
          </a:xfrm>
          <a:prstGeom prst="straightConnector1">
            <a:avLst/>
          </a:prstGeom>
          <a:noFill/>
          <a:ln w="57150" cap="flat" cmpd="sng">
            <a:solidFill>
              <a:schemeClr val="accent1"/>
            </a:solidFill>
            <a:prstDash val="solid"/>
            <a:miter lim="800000"/>
            <a:headEnd type="none" w="sm" len="sm"/>
            <a:tailEnd type="triangle" w="med" len="med"/>
          </a:ln>
        </p:spPr>
      </p:cxnSp>
      <p:sp>
        <p:nvSpPr>
          <p:cNvPr id="1002" name="Google Shape;1002;p67"/>
          <p:cNvSpPr/>
          <p:nvPr/>
        </p:nvSpPr>
        <p:spPr>
          <a:xfrm>
            <a:off x="10009208" y="2838507"/>
            <a:ext cx="1699782" cy="710764"/>
          </a:xfrm>
          <a:prstGeom prst="cloudCallout">
            <a:avLst>
              <a:gd name="adj1" fmla="val -20833"/>
              <a:gd name="adj2" fmla="val 62500"/>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an apple!</a:t>
            </a:r>
            <a:endParaRPr sz="1800">
              <a:solidFill>
                <a:schemeClr val="dk1"/>
              </a:solidFill>
              <a:latin typeface="Calibri"/>
              <a:ea typeface="Calibri"/>
              <a:cs typeface="Calibri"/>
              <a:sym typeface="Calibri"/>
            </a:endParaRPr>
          </a:p>
        </p:txBody>
      </p:sp>
      <p:sp>
        <p:nvSpPr>
          <p:cNvPr id="1003" name="Google Shape;1003;p67"/>
          <p:cNvSpPr txBox="1"/>
          <p:nvPr/>
        </p:nvSpPr>
        <p:spPr>
          <a:xfrm>
            <a:off x="10046521" y="2160418"/>
            <a:ext cx="163543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1"/>
                </a:solidFill>
                <a:latin typeface="Arial"/>
                <a:ea typeface="Arial"/>
                <a:cs typeface="Arial"/>
                <a:sym typeface="Arial"/>
              </a:rPr>
              <a:t>Reinforced response</a:t>
            </a:r>
            <a:endParaRPr sz="1800" b="1">
              <a:solidFill>
                <a:schemeClr val="accent1"/>
              </a:solidFill>
              <a:latin typeface="Arial"/>
              <a:ea typeface="Arial"/>
              <a:cs typeface="Arial"/>
              <a:sym typeface="Arial"/>
            </a:endParaRPr>
          </a:p>
        </p:txBody>
      </p:sp>
      <p:sp>
        <p:nvSpPr>
          <p:cNvPr id="1004" name="Google Shape;1004;p67"/>
          <p:cNvSpPr/>
          <p:nvPr/>
        </p:nvSpPr>
        <p:spPr>
          <a:xfrm>
            <a:off x="530535" y="1355356"/>
            <a:ext cx="112683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Reinforcement learning develops algorithms when in direct interaction with environment and tunes itself from its mistakes using feedback.</a:t>
            </a:r>
            <a:endParaRPr sz="1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0062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7" name="Google Shape;1017;p68"/>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018" name="Google Shape;1018;p68"/>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2"/>
                </a:solidFill>
                <a:latin typeface="Arial"/>
                <a:ea typeface="Arial"/>
                <a:cs typeface="Arial"/>
                <a:sym typeface="Arial"/>
              </a:rPr>
              <a:t>Types of problems solved through Machine learning</a:t>
            </a:r>
            <a:br>
              <a:rPr lang="en-US" sz="3200">
                <a:solidFill>
                  <a:schemeClr val="dk2"/>
                </a:solidFill>
                <a:latin typeface="Arial"/>
                <a:ea typeface="Arial"/>
                <a:cs typeface="Arial"/>
                <a:sym typeface="Arial"/>
              </a:rPr>
            </a:b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1019" name="Google Shape;1019;p68"/>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pSp>
        <p:nvGrpSpPr>
          <p:cNvPr id="1020" name="Google Shape;1020;p68"/>
          <p:cNvGrpSpPr/>
          <p:nvPr/>
        </p:nvGrpSpPr>
        <p:grpSpPr>
          <a:xfrm>
            <a:off x="2505706" y="1455188"/>
            <a:ext cx="8235012" cy="5005348"/>
            <a:chOff x="1985477" y="0"/>
            <a:chExt cx="8235012" cy="5005348"/>
          </a:xfrm>
        </p:grpSpPr>
        <p:sp>
          <p:nvSpPr>
            <p:cNvPr id="1021" name="Google Shape;1021;p68"/>
            <p:cNvSpPr/>
            <p:nvPr/>
          </p:nvSpPr>
          <p:spPr>
            <a:xfrm>
              <a:off x="1985477" y="47598"/>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8"/>
            <p:cNvSpPr txBox="1"/>
            <p:nvPr/>
          </p:nvSpPr>
          <p:spPr>
            <a:xfrm>
              <a:off x="1985477" y="47598"/>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Regression	</a:t>
              </a:r>
              <a:endParaRPr sz="1800" b="1">
                <a:solidFill>
                  <a:schemeClr val="dk1"/>
                </a:solidFill>
                <a:latin typeface="Arial"/>
                <a:ea typeface="Arial"/>
                <a:cs typeface="Arial"/>
                <a:sym typeface="Arial"/>
              </a:endParaRPr>
            </a:p>
          </p:txBody>
        </p:sp>
        <p:sp>
          <p:nvSpPr>
            <p:cNvPr id="1023" name="Google Shape;1023;p68"/>
            <p:cNvSpPr/>
            <p:nvPr/>
          </p:nvSpPr>
          <p:spPr>
            <a:xfrm>
              <a:off x="1985477" y="417809"/>
              <a:ext cx="2059815" cy="2059815"/>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8"/>
            <p:cNvSpPr/>
            <p:nvPr/>
          </p:nvSpPr>
          <p:spPr>
            <a:xfrm>
              <a:off x="6997930" y="0"/>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8"/>
            <p:cNvSpPr txBox="1"/>
            <p:nvPr/>
          </p:nvSpPr>
          <p:spPr>
            <a:xfrm>
              <a:off x="6997930" y="0"/>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Classification</a:t>
              </a:r>
              <a:endParaRPr sz="1800" b="1">
                <a:solidFill>
                  <a:schemeClr val="dk1"/>
                </a:solidFill>
                <a:latin typeface="Arial"/>
                <a:ea typeface="Arial"/>
                <a:cs typeface="Arial"/>
                <a:sym typeface="Arial"/>
              </a:endParaRPr>
            </a:p>
          </p:txBody>
        </p:sp>
        <p:sp>
          <p:nvSpPr>
            <p:cNvPr id="1026" name="Google Shape;1026;p68"/>
            <p:cNvSpPr/>
            <p:nvPr/>
          </p:nvSpPr>
          <p:spPr>
            <a:xfrm>
              <a:off x="5824597" y="505949"/>
              <a:ext cx="4395892" cy="1899973"/>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8"/>
            <p:cNvSpPr/>
            <p:nvPr/>
          </p:nvSpPr>
          <p:spPr>
            <a:xfrm>
              <a:off x="5201845" y="2575314"/>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8"/>
            <p:cNvSpPr txBox="1"/>
            <p:nvPr/>
          </p:nvSpPr>
          <p:spPr>
            <a:xfrm>
              <a:off x="5201845" y="2575314"/>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Clustering </a:t>
              </a:r>
              <a:endParaRPr sz="1800" b="1">
                <a:solidFill>
                  <a:schemeClr val="dk1"/>
                </a:solidFill>
                <a:latin typeface="Arial"/>
                <a:ea typeface="Arial"/>
                <a:cs typeface="Arial"/>
                <a:sym typeface="Arial"/>
              </a:endParaRPr>
            </a:p>
          </p:txBody>
        </p:sp>
        <p:sp>
          <p:nvSpPr>
            <p:cNvPr id="1029" name="Google Shape;1029;p68"/>
            <p:cNvSpPr/>
            <p:nvPr/>
          </p:nvSpPr>
          <p:spPr>
            <a:xfrm>
              <a:off x="5201845" y="2945533"/>
              <a:ext cx="2059815" cy="2059815"/>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2979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42" name="Google Shape;1042;p69"/>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043" name="Google Shape;1043;p69"/>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2"/>
                </a:solidFill>
                <a:latin typeface="Arial"/>
                <a:ea typeface="Arial"/>
                <a:cs typeface="Arial"/>
                <a:sym typeface="Arial"/>
              </a:rPr>
              <a:t>Types of problems solved through Machine learning</a:t>
            </a:r>
            <a:br>
              <a:rPr lang="en-US" sz="3200">
                <a:solidFill>
                  <a:schemeClr val="dk2"/>
                </a:solidFill>
                <a:latin typeface="Arial"/>
                <a:ea typeface="Arial"/>
                <a:cs typeface="Arial"/>
                <a:sym typeface="Arial"/>
              </a:rPr>
            </a:b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1044" name="Google Shape;1044;p69"/>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pSp>
        <p:nvGrpSpPr>
          <p:cNvPr id="1045" name="Google Shape;1045;p69"/>
          <p:cNvGrpSpPr/>
          <p:nvPr/>
        </p:nvGrpSpPr>
        <p:grpSpPr>
          <a:xfrm>
            <a:off x="3105234" y="1630447"/>
            <a:ext cx="7853435" cy="4788879"/>
            <a:chOff x="1557635" y="0"/>
            <a:chExt cx="7853435" cy="4788879"/>
          </a:xfrm>
        </p:grpSpPr>
        <p:sp>
          <p:nvSpPr>
            <p:cNvPr id="1046" name="Google Shape;1046;p69"/>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048" name="Google Shape;1048;p69"/>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9"/>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051" name="Google Shape;1051;p69"/>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9"/>
            <p:cNvSpPr/>
            <p:nvPr/>
          </p:nvSpPr>
          <p:spPr>
            <a:xfrm>
              <a:off x="3795396" y="2471445"/>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9"/>
            <p:cNvSpPr txBox="1"/>
            <p:nvPr/>
          </p:nvSpPr>
          <p:spPr>
            <a:xfrm>
              <a:off x="3795396" y="2471445"/>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054" name="Google Shape;1054;p69"/>
            <p:cNvSpPr/>
            <p:nvPr/>
          </p:nvSpPr>
          <p:spPr>
            <a:xfrm>
              <a:off x="3795396" y="2824508"/>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69"/>
          <p:cNvSpPr/>
          <p:nvPr/>
        </p:nvSpPr>
        <p:spPr>
          <a:xfrm>
            <a:off x="2805193" y="1487837"/>
            <a:ext cx="8221902"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6" name="Google Shape;1056;p69"/>
          <p:cNvSpPr txBox="1"/>
          <p:nvPr/>
        </p:nvSpPr>
        <p:spPr>
          <a:xfrm>
            <a:off x="593627" y="2137666"/>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 Learning</a:t>
            </a:r>
            <a:endParaRPr sz="1800" b="1">
              <a:solidFill>
                <a:schemeClr val="dk1"/>
              </a:solidFill>
              <a:latin typeface="Arial"/>
              <a:ea typeface="Arial"/>
              <a:cs typeface="Arial"/>
              <a:sym typeface="Arial"/>
            </a:endParaRPr>
          </a:p>
        </p:txBody>
      </p:sp>
      <p:cxnSp>
        <p:nvCxnSpPr>
          <p:cNvPr id="1057" name="Google Shape;1057;p69"/>
          <p:cNvCxnSpPr/>
          <p:nvPr/>
        </p:nvCxnSpPr>
        <p:spPr>
          <a:xfrm>
            <a:off x="2262753" y="2529970"/>
            <a:ext cx="442242" cy="0"/>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19578151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grpSp>
        <p:nvGrpSpPr>
          <p:cNvPr id="1068" name="Google Shape;1068;p70"/>
          <p:cNvGrpSpPr/>
          <p:nvPr/>
        </p:nvGrpSpPr>
        <p:grpSpPr>
          <a:xfrm>
            <a:off x="0" y="5607439"/>
            <a:ext cx="64770" cy="1257300"/>
            <a:chOff x="1181105" y="4608196"/>
            <a:chExt cx="64770" cy="1257300"/>
          </a:xfrm>
        </p:grpSpPr>
        <p:sp>
          <p:nvSpPr>
            <p:cNvPr id="1069" name="Google Shape;1069;p7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0" name="Google Shape;1070;p7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1" name="Google Shape;1071;p7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2" name="Google Shape;1072;p7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073" name="Google Shape;1073;p70"/>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regression</a:t>
            </a:r>
            <a:endParaRPr sz="3600">
              <a:solidFill>
                <a:schemeClr val="dk2"/>
              </a:solidFill>
              <a:latin typeface="Arial"/>
              <a:ea typeface="Arial"/>
              <a:cs typeface="Arial"/>
              <a:sym typeface="Arial"/>
            </a:endParaRPr>
          </a:p>
        </p:txBody>
      </p:sp>
      <p:pic>
        <p:nvPicPr>
          <p:cNvPr id="1074" name="Google Shape;1074;p70" descr="http://clipart.coolclips.com/480/vectors/tf05307/CoolClips_vc061450.png"/>
          <p:cNvPicPr preferRelativeResize="0"/>
          <p:nvPr/>
        </p:nvPicPr>
        <p:blipFill rotWithShape="1">
          <a:blip r:embed="rId3">
            <a:alphaModFix/>
          </a:blip>
          <a:srcRect r="-2138" b="9953"/>
          <a:stretch/>
        </p:blipFill>
        <p:spPr>
          <a:xfrm>
            <a:off x="824175" y="2926047"/>
            <a:ext cx="2802427" cy="2544855"/>
          </a:xfrm>
          <a:prstGeom prst="rect">
            <a:avLst/>
          </a:prstGeom>
          <a:noFill/>
          <a:ln>
            <a:noFill/>
          </a:ln>
        </p:spPr>
      </p:pic>
      <p:pic>
        <p:nvPicPr>
          <p:cNvPr id="1075" name="Google Shape;1075;p70" descr="https://tse3.mm.bing.net/th?id=OIP.hYZ6uWldihMQWN0ptOhK4wHaJ4&amp;pid=15.1&amp;P=0&amp;w=300&amp;h=300"/>
          <p:cNvPicPr preferRelativeResize="0"/>
          <p:nvPr/>
        </p:nvPicPr>
        <p:blipFill rotWithShape="1">
          <a:blip r:embed="rId4">
            <a:alphaModFix/>
          </a:blip>
          <a:srcRect/>
          <a:stretch/>
        </p:blipFill>
        <p:spPr>
          <a:xfrm>
            <a:off x="4486049" y="2371884"/>
            <a:ext cx="2143125" cy="2857500"/>
          </a:xfrm>
          <a:prstGeom prst="rect">
            <a:avLst/>
          </a:prstGeom>
          <a:noFill/>
          <a:ln>
            <a:noFill/>
          </a:ln>
        </p:spPr>
      </p:pic>
      <p:pic>
        <p:nvPicPr>
          <p:cNvPr id="1076" name="Google Shape;1076;p70"/>
          <p:cNvPicPr preferRelativeResize="0"/>
          <p:nvPr/>
        </p:nvPicPr>
        <p:blipFill rotWithShape="1">
          <a:blip r:embed="rId5">
            <a:alphaModFix/>
          </a:blip>
          <a:srcRect/>
          <a:stretch/>
        </p:blipFill>
        <p:spPr>
          <a:xfrm>
            <a:off x="7488621" y="2409436"/>
            <a:ext cx="4391025" cy="3038475"/>
          </a:xfrm>
          <a:prstGeom prst="rect">
            <a:avLst/>
          </a:prstGeom>
          <a:noFill/>
          <a:ln>
            <a:noFill/>
          </a:ln>
          <a:effectLst>
            <a:outerShdw blurRad="292100" dist="139700" dir="2700000" algn="tl" rotWithShape="0">
              <a:srgbClr val="333333">
                <a:alpha val="64705"/>
              </a:srgbClr>
            </a:outerShdw>
          </a:effectLst>
        </p:spPr>
      </p:pic>
      <p:sp>
        <p:nvSpPr>
          <p:cNvPr id="1077" name="Google Shape;1077;p70"/>
          <p:cNvSpPr/>
          <p:nvPr/>
        </p:nvSpPr>
        <p:spPr>
          <a:xfrm>
            <a:off x="557644" y="1386813"/>
            <a:ext cx="1151553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 study is conducted by Stanford University in order to understand how the number of years of higher education affect the annual income of their graduated students.</a:t>
            </a:r>
            <a:endParaRPr/>
          </a:p>
        </p:txBody>
      </p:sp>
      <p:sp>
        <p:nvSpPr>
          <p:cNvPr id="1078" name="Google Shape;1078;p70"/>
          <p:cNvSpPr txBox="1"/>
          <p:nvPr/>
        </p:nvSpPr>
        <p:spPr>
          <a:xfrm>
            <a:off x="8225129" y="5777696"/>
            <a:ext cx="322364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Predict what would be annual income for 3 years of higher education</a:t>
            </a:r>
            <a:endParaRPr sz="1800">
              <a:solidFill>
                <a:srgbClr val="FF0000"/>
              </a:solidFill>
              <a:latin typeface="Arial"/>
              <a:ea typeface="Arial"/>
              <a:cs typeface="Arial"/>
              <a:sym typeface="Arial"/>
            </a:endParaRPr>
          </a:p>
        </p:txBody>
      </p:sp>
      <p:cxnSp>
        <p:nvCxnSpPr>
          <p:cNvPr id="1079" name="Google Shape;1079;p70"/>
          <p:cNvCxnSpPr/>
          <p:nvPr/>
        </p:nvCxnSpPr>
        <p:spPr>
          <a:xfrm flipH="1">
            <a:off x="10848814" y="5229384"/>
            <a:ext cx="441740" cy="548312"/>
          </a:xfrm>
          <a:prstGeom prst="straightConnector1">
            <a:avLst/>
          </a:prstGeom>
          <a:noFill/>
          <a:ln w="38100" cap="flat" cmpd="sng">
            <a:solidFill>
              <a:srgbClr val="FF0000"/>
            </a:solidFill>
            <a:prstDash val="dash"/>
            <a:miter lim="800000"/>
            <a:headEnd type="none" w="sm" len="sm"/>
            <a:tailEnd type="triangle" w="med" len="med"/>
          </a:ln>
        </p:spPr>
      </p:cxnSp>
    </p:spTree>
    <p:extLst>
      <p:ext uri="{BB962C8B-B14F-4D97-AF65-F5344CB8AC3E}">
        <p14:creationId xmlns:p14="http://schemas.microsoft.com/office/powerpoint/2010/main" val="3761398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grpSp>
        <p:nvGrpSpPr>
          <p:cNvPr id="1090" name="Google Shape;1090;p71"/>
          <p:cNvGrpSpPr/>
          <p:nvPr/>
        </p:nvGrpSpPr>
        <p:grpSpPr>
          <a:xfrm>
            <a:off x="0" y="5607439"/>
            <a:ext cx="64770" cy="1257300"/>
            <a:chOff x="1181105" y="4608196"/>
            <a:chExt cx="64770" cy="1257300"/>
          </a:xfrm>
        </p:grpSpPr>
        <p:sp>
          <p:nvSpPr>
            <p:cNvPr id="1091" name="Google Shape;1091;p7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2" name="Google Shape;1092;p7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3" name="Google Shape;1093;p7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4" name="Google Shape;1094;p7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095" name="Google Shape;1095;p71"/>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Classification </a:t>
            </a:r>
            <a:endParaRPr sz="3600">
              <a:solidFill>
                <a:schemeClr val="dk2"/>
              </a:solidFill>
              <a:latin typeface="Arial"/>
              <a:ea typeface="Arial"/>
              <a:cs typeface="Arial"/>
              <a:sym typeface="Arial"/>
            </a:endParaRPr>
          </a:p>
        </p:txBody>
      </p:sp>
      <p:pic>
        <p:nvPicPr>
          <p:cNvPr id="1096" name="Google Shape;1096;p71" descr="http://www.nairaland.com/attachments/675465_business-loan_png2ffdd186c46cbafc961f649157afa4dc"/>
          <p:cNvPicPr preferRelativeResize="0"/>
          <p:nvPr/>
        </p:nvPicPr>
        <p:blipFill rotWithShape="1">
          <a:blip r:embed="rId3">
            <a:alphaModFix/>
          </a:blip>
          <a:srcRect/>
          <a:stretch/>
        </p:blipFill>
        <p:spPr>
          <a:xfrm>
            <a:off x="5275843" y="4234730"/>
            <a:ext cx="3188766" cy="2504244"/>
          </a:xfrm>
          <a:prstGeom prst="rect">
            <a:avLst/>
          </a:prstGeom>
          <a:noFill/>
          <a:ln>
            <a:noFill/>
          </a:ln>
        </p:spPr>
      </p:pic>
      <p:pic>
        <p:nvPicPr>
          <p:cNvPr id="1097" name="Google Shape;1097;p71" descr="http://www.clker.com/cliparts/d/b/1/9/1194983761256499536house_gabrielle_nowicki_.svg.hi.png"/>
          <p:cNvPicPr preferRelativeResize="0"/>
          <p:nvPr/>
        </p:nvPicPr>
        <p:blipFill rotWithShape="1">
          <a:blip r:embed="rId4">
            <a:alphaModFix/>
          </a:blip>
          <a:srcRect/>
          <a:stretch/>
        </p:blipFill>
        <p:spPr>
          <a:xfrm>
            <a:off x="9240374" y="3263635"/>
            <a:ext cx="2674711" cy="2153143"/>
          </a:xfrm>
          <a:prstGeom prst="rect">
            <a:avLst/>
          </a:prstGeom>
          <a:noFill/>
          <a:ln>
            <a:noFill/>
          </a:ln>
        </p:spPr>
      </p:pic>
      <p:pic>
        <p:nvPicPr>
          <p:cNvPr id="1098" name="Google Shape;1098;p71" descr="Image result for banks clipart"/>
          <p:cNvPicPr preferRelativeResize="0"/>
          <p:nvPr/>
        </p:nvPicPr>
        <p:blipFill rotWithShape="1">
          <a:blip r:embed="rId5">
            <a:alphaModFix/>
          </a:blip>
          <a:srcRect r="1660" b="8940"/>
          <a:stretch/>
        </p:blipFill>
        <p:spPr>
          <a:xfrm>
            <a:off x="457368" y="2507028"/>
            <a:ext cx="4541298" cy="3605823"/>
          </a:xfrm>
          <a:prstGeom prst="rect">
            <a:avLst/>
          </a:prstGeom>
          <a:noFill/>
          <a:ln>
            <a:noFill/>
          </a:ln>
        </p:spPr>
      </p:pic>
      <p:sp>
        <p:nvSpPr>
          <p:cNvPr id="1099" name="Google Shape;1099;p71"/>
          <p:cNvSpPr/>
          <p:nvPr/>
        </p:nvSpPr>
        <p:spPr>
          <a:xfrm>
            <a:off x="5691562" y="2002264"/>
            <a:ext cx="2600032" cy="112450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Will bank approve loan or not?</a:t>
            </a:r>
            <a:endParaRPr sz="1800">
              <a:solidFill>
                <a:schemeClr val="dk1"/>
              </a:solidFill>
              <a:latin typeface="Arial"/>
              <a:ea typeface="Arial"/>
              <a:cs typeface="Arial"/>
              <a:sym typeface="Arial"/>
            </a:endParaRPr>
          </a:p>
        </p:txBody>
      </p:sp>
      <p:pic>
        <p:nvPicPr>
          <p:cNvPr id="1100" name="Google Shape;1100;p71"/>
          <p:cNvPicPr preferRelativeResize="0"/>
          <p:nvPr/>
        </p:nvPicPr>
        <p:blipFill rotWithShape="1">
          <a:blip r:embed="rId6">
            <a:alphaModFix/>
          </a:blip>
          <a:srcRect/>
          <a:stretch/>
        </p:blipFill>
        <p:spPr>
          <a:xfrm>
            <a:off x="6550197" y="3583504"/>
            <a:ext cx="489716" cy="503990"/>
          </a:xfrm>
          <a:prstGeom prst="rect">
            <a:avLst/>
          </a:prstGeom>
          <a:noFill/>
          <a:ln>
            <a:noFill/>
          </a:ln>
        </p:spPr>
      </p:pic>
      <p:pic>
        <p:nvPicPr>
          <p:cNvPr id="1101" name="Google Shape;1101;p71"/>
          <p:cNvPicPr preferRelativeResize="0"/>
          <p:nvPr/>
        </p:nvPicPr>
        <p:blipFill rotWithShape="1">
          <a:blip r:embed="rId7">
            <a:alphaModFix/>
          </a:blip>
          <a:srcRect/>
          <a:stretch/>
        </p:blipFill>
        <p:spPr>
          <a:xfrm>
            <a:off x="7216798" y="3572756"/>
            <a:ext cx="472045" cy="472045"/>
          </a:xfrm>
          <a:prstGeom prst="rect">
            <a:avLst/>
          </a:prstGeom>
          <a:noFill/>
          <a:ln>
            <a:noFill/>
          </a:ln>
        </p:spPr>
      </p:pic>
      <p:sp>
        <p:nvSpPr>
          <p:cNvPr id="1102" name="Google Shape;1102;p71"/>
          <p:cNvSpPr txBox="1"/>
          <p:nvPr/>
        </p:nvSpPr>
        <p:spPr>
          <a:xfrm>
            <a:off x="6236364" y="3126764"/>
            <a:ext cx="177626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Yes      No</a:t>
            </a:r>
            <a:endParaRPr sz="1800">
              <a:solidFill>
                <a:schemeClr val="dk1"/>
              </a:solidFill>
              <a:latin typeface="Arial"/>
              <a:ea typeface="Arial"/>
              <a:cs typeface="Arial"/>
              <a:sym typeface="Arial"/>
            </a:endParaRPr>
          </a:p>
        </p:txBody>
      </p:sp>
      <p:sp>
        <p:nvSpPr>
          <p:cNvPr id="1103" name="Google Shape;1103;p71"/>
          <p:cNvSpPr/>
          <p:nvPr/>
        </p:nvSpPr>
        <p:spPr>
          <a:xfrm>
            <a:off x="583606" y="1355933"/>
            <a:ext cx="1163435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John wants to undertake a loan from Bank Of India in order to purchase a house. Banks conduct a thorough investigation about the person who desires to take a loan before granting one.</a:t>
            </a:r>
            <a:endParaRPr/>
          </a:p>
        </p:txBody>
      </p:sp>
    </p:spTree>
    <p:extLst>
      <p:ext uri="{BB962C8B-B14F-4D97-AF65-F5344CB8AC3E}">
        <p14:creationId xmlns:p14="http://schemas.microsoft.com/office/powerpoint/2010/main" val="1272870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6" name="Google Shape;1116;p72"/>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117" name="Google Shape;1117;p72"/>
          <p:cNvSpPr/>
          <p:nvPr/>
        </p:nvSpPr>
        <p:spPr>
          <a:xfrm>
            <a:off x="593627" y="461287"/>
            <a:ext cx="8564589"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Types of Problems solved through Machine learning </a:t>
            </a:r>
            <a:br>
              <a:rPr lang="en-US" sz="2800">
                <a:solidFill>
                  <a:schemeClr val="dk2"/>
                </a:solidFill>
                <a:latin typeface="Arial"/>
                <a:ea typeface="Arial"/>
                <a:cs typeface="Arial"/>
                <a:sym typeface="Arial"/>
              </a:rPr>
            </a:b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                                                     </a:t>
            </a:r>
            <a:endParaRPr sz="2800">
              <a:solidFill>
                <a:schemeClr val="dk1"/>
              </a:solidFill>
              <a:latin typeface="Arial"/>
              <a:ea typeface="Arial"/>
              <a:cs typeface="Arial"/>
              <a:sym typeface="Arial"/>
            </a:endParaRPr>
          </a:p>
        </p:txBody>
      </p:sp>
      <p:sp>
        <p:nvSpPr>
          <p:cNvPr id="1118" name="Google Shape;1118;p72"/>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119" name="Google Shape;1119;p72"/>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120" name="Google Shape;1120;p7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22</a:t>
            </a:r>
            <a:endParaRPr sz="2160" b="0" i="0" u="none" strike="noStrike" cap="none">
              <a:solidFill>
                <a:srgbClr val="FFFFFF"/>
              </a:solidFill>
              <a:latin typeface="Roboto"/>
              <a:ea typeface="Roboto"/>
              <a:cs typeface="Roboto"/>
              <a:sym typeface="Roboto"/>
            </a:endParaRPr>
          </a:p>
        </p:txBody>
      </p:sp>
      <p:grpSp>
        <p:nvGrpSpPr>
          <p:cNvPr id="1121" name="Google Shape;1121;p72"/>
          <p:cNvGrpSpPr/>
          <p:nvPr/>
        </p:nvGrpSpPr>
        <p:grpSpPr>
          <a:xfrm>
            <a:off x="3105234" y="1630447"/>
            <a:ext cx="7853435" cy="4830092"/>
            <a:chOff x="1557635" y="0"/>
            <a:chExt cx="7853435" cy="4830092"/>
          </a:xfrm>
        </p:grpSpPr>
        <p:sp>
          <p:nvSpPr>
            <p:cNvPr id="1122" name="Google Shape;1122;p72"/>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2"/>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124" name="Google Shape;1124;p72"/>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2"/>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2"/>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127" name="Google Shape;1127;p72"/>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2"/>
            <p:cNvSpPr/>
            <p:nvPr/>
          </p:nvSpPr>
          <p:spPr>
            <a:xfrm>
              <a:off x="4144857" y="2472626"/>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2"/>
            <p:cNvSpPr txBox="1"/>
            <p:nvPr/>
          </p:nvSpPr>
          <p:spPr>
            <a:xfrm>
              <a:off x="4144857" y="2472626"/>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130" name="Google Shape;1130;p72"/>
            <p:cNvSpPr/>
            <p:nvPr/>
          </p:nvSpPr>
          <p:spPr>
            <a:xfrm>
              <a:off x="4294837" y="2865721"/>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72"/>
          <p:cNvSpPr/>
          <p:nvPr/>
        </p:nvSpPr>
        <p:spPr>
          <a:xfrm>
            <a:off x="4946158" y="4040598"/>
            <a:ext cx="3316637"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2" name="Google Shape;1132;p72"/>
          <p:cNvSpPr txBox="1"/>
          <p:nvPr/>
        </p:nvSpPr>
        <p:spPr>
          <a:xfrm>
            <a:off x="943004" y="5013594"/>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 Learning</a:t>
            </a:r>
            <a:endParaRPr sz="1800" b="1">
              <a:solidFill>
                <a:schemeClr val="dk1"/>
              </a:solidFill>
              <a:latin typeface="Arial"/>
              <a:ea typeface="Arial"/>
              <a:cs typeface="Arial"/>
              <a:sym typeface="Arial"/>
            </a:endParaRPr>
          </a:p>
        </p:txBody>
      </p:sp>
      <p:cxnSp>
        <p:nvCxnSpPr>
          <p:cNvPr id="1133" name="Google Shape;1133;p72"/>
          <p:cNvCxnSpPr>
            <a:endCxn id="1131" idx="1"/>
          </p:cNvCxnSpPr>
          <p:nvPr/>
        </p:nvCxnSpPr>
        <p:spPr>
          <a:xfrm rot="10800000" flipH="1">
            <a:off x="2749858" y="5336759"/>
            <a:ext cx="2196300" cy="3600"/>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823524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grpSp>
        <p:nvGrpSpPr>
          <p:cNvPr id="1144" name="Google Shape;1144;p73"/>
          <p:cNvGrpSpPr/>
          <p:nvPr/>
        </p:nvGrpSpPr>
        <p:grpSpPr>
          <a:xfrm>
            <a:off x="0" y="5607439"/>
            <a:ext cx="64770" cy="1257300"/>
            <a:chOff x="1181105" y="4608196"/>
            <a:chExt cx="64770" cy="1257300"/>
          </a:xfrm>
        </p:grpSpPr>
        <p:sp>
          <p:nvSpPr>
            <p:cNvPr id="1145" name="Google Shape;1145;p7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6" name="Google Shape;1146;p7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7" name="Google Shape;1147;p7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8" name="Google Shape;1148;p7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49" name="Google Shape;1149;p73"/>
          <p:cNvSpPr/>
          <p:nvPr/>
        </p:nvSpPr>
        <p:spPr>
          <a:xfrm>
            <a:off x="449501" y="548338"/>
            <a:ext cx="54232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topics in Google news</a:t>
            </a:r>
            <a:endParaRPr/>
          </a:p>
        </p:txBody>
      </p:sp>
      <p:pic>
        <p:nvPicPr>
          <p:cNvPr id="1150" name="Google Shape;1150;p73"/>
          <p:cNvPicPr preferRelativeResize="0"/>
          <p:nvPr/>
        </p:nvPicPr>
        <p:blipFill rotWithShape="1">
          <a:blip r:embed="rId3">
            <a:alphaModFix/>
          </a:blip>
          <a:srcRect/>
          <a:stretch/>
        </p:blipFill>
        <p:spPr>
          <a:xfrm>
            <a:off x="273704" y="1991219"/>
            <a:ext cx="11641381" cy="4583960"/>
          </a:xfrm>
          <a:prstGeom prst="rect">
            <a:avLst/>
          </a:prstGeom>
          <a:noFill/>
          <a:ln>
            <a:noFill/>
          </a:ln>
        </p:spPr>
      </p:pic>
      <p:pic>
        <p:nvPicPr>
          <p:cNvPr id="1151" name="Google Shape;1151;p73" descr="http://pctechmag.com/wp-content/uploads/2014/08/Google-news.png"/>
          <p:cNvPicPr preferRelativeResize="0"/>
          <p:nvPr/>
        </p:nvPicPr>
        <p:blipFill rotWithShape="1">
          <a:blip r:embed="rId4">
            <a:alphaModFix/>
          </a:blip>
          <a:srcRect/>
          <a:stretch/>
        </p:blipFill>
        <p:spPr>
          <a:xfrm>
            <a:off x="403662" y="1345893"/>
            <a:ext cx="2008684" cy="983915"/>
          </a:xfrm>
          <a:prstGeom prst="rect">
            <a:avLst/>
          </a:prstGeom>
          <a:noFill/>
          <a:ln>
            <a:noFill/>
          </a:ln>
        </p:spPr>
      </p:pic>
      <p:sp>
        <p:nvSpPr>
          <p:cNvPr id="1152" name="Google Shape;1152;p73"/>
          <p:cNvSpPr/>
          <p:nvPr/>
        </p:nvSpPr>
        <p:spPr>
          <a:xfrm>
            <a:off x="142260" y="2512064"/>
            <a:ext cx="2531489" cy="4200040"/>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3" name="Google Shape;1153;p73"/>
          <p:cNvSpPr/>
          <p:nvPr/>
        </p:nvSpPr>
        <p:spPr>
          <a:xfrm>
            <a:off x="3901109" y="1457925"/>
            <a:ext cx="549381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Categorization of news articles in Google news.</a:t>
            </a:r>
            <a:endParaRPr/>
          </a:p>
        </p:txBody>
      </p:sp>
    </p:spTree>
    <p:extLst>
      <p:ext uri="{BB962C8B-B14F-4D97-AF65-F5344CB8AC3E}">
        <p14:creationId xmlns:p14="http://schemas.microsoft.com/office/powerpoint/2010/main" val="165894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grpSp>
        <p:nvGrpSpPr>
          <p:cNvPr id="1164" name="Google Shape;1164;p74"/>
          <p:cNvGrpSpPr/>
          <p:nvPr/>
        </p:nvGrpSpPr>
        <p:grpSpPr>
          <a:xfrm>
            <a:off x="0" y="5607439"/>
            <a:ext cx="64770" cy="1257300"/>
            <a:chOff x="1181105" y="4608196"/>
            <a:chExt cx="64770" cy="1257300"/>
          </a:xfrm>
        </p:grpSpPr>
        <p:sp>
          <p:nvSpPr>
            <p:cNvPr id="1165" name="Google Shape;1165;p7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6" name="Google Shape;1166;p7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7" name="Google Shape;1167;p7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8" name="Google Shape;1168;p7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69" name="Google Shape;1169;p74"/>
          <p:cNvSpPr/>
          <p:nvPr/>
        </p:nvSpPr>
        <p:spPr>
          <a:xfrm>
            <a:off x="449501" y="548338"/>
            <a:ext cx="999985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Selling products to the right category of customers</a:t>
            </a:r>
            <a:endParaRPr sz="2800">
              <a:solidFill>
                <a:srgbClr val="44546A"/>
              </a:solidFill>
              <a:latin typeface="Arial"/>
              <a:ea typeface="Arial"/>
              <a:cs typeface="Arial"/>
              <a:sym typeface="Arial"/>
            </a:endParaRPr>
          </a:p>
        </p:txBody>
      </p:sp>
      <p:pic>
        <p:nvPicPr>
          <p:cNvPr id="1170" name="Google Shape;1170;p74" descr="https://qph.fs.quoracdn.net/main-qimg-3bed74bc6559f62e6bbc2cdeea74f1dc"/>
          <p:cNvPicPr preferRelativeResize="0"/>
          <p:nvPr/>
        </p:nvPicPr>
        <p:blipFill rotWithShape="1">
          <a:blip r:embed="rId3">
            <a:alphaModFix/>
          </a:blip>
          <a:srcRect/>
          <a:stretch/>
        </p:blipFill>
        <p:spPr>
          <a:xfrm>
            <a:off x="276225" y="1347258"/>
            <a:ext cx="11915775" cy="5086350"/>
          </a:xfrm>
          <a:prstGeom prst="rect">
            <a:avLst/>
          </a:prstGeom>
          <a:noFill/>
          <a:ln>
            <a:noFill/>
          </a:ln>
        </p:spPr>
      </p:pic>
    </p:spTree>
    <p:extLst>
      <p:ext uri="{BB962C8B-B14F-4D97-AF65-F5344CB8AC3E}">
        <p14:creationId xmlns:p14="http://schemas.microsoft.com/office/powerpoint/2010/main" val="21514715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83" name="Google Shape;1183;p75"/>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184" name="Google Shape;1184;p75"/>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Steps in a machine learning workflow</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185" name="Google Shape;1185;p75"/>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186" name="Google Shape;1186;p75"/>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pSp>
        <p:nvGrpSpPr>
          <p:cNvPr id="1187" name="Google Shape;1187;p75"/>
          <p:cNvGrpSpPr/>
          <p:nvPr/>
        </p:nvGrpSpPr>
        <p:grpSpPr>
          <a:xfrm>
            <a:off x="3960852" y="1205048"/>
            <a:ext cx="4956417" cy="5334013"/>
            <a:chOff x="3274729" y="1223"/>
            <a:chExt cx="4956417" cy="5334013"/>
          </a:xfrm>
        </p:grpSpPr>
        <p:sp>
          <p:nvSpPr>
            <p:cNvPr id="1188" name="Google Shape;1188;p75"/>
            <p:cNvSpPr/>
            <p:nvPr/>
          </p:nvSpPr>
          <p:spPr>
            <a:xfrm>
              <a:off x="5007872" y="122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5"/>
            <p:cNvSpPr txBox="1"/>
            <p:nvPr/>
          </p:nvSpPr>
          <p:spPr>
            <a:xfrm>
              <a:off x="5202864" y="19621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Model Objective</a:t>
              </a:r>
              <a:endParaRPr sz="1400" dirty="0">
                <a:solidFill>
                  <a:srgbClr val="FF0000"/>
                </a:solidFill>
                <a:latin typeface="Arial"/>
                <a:ea typeface="Arial"/>
                <a:cs typeface="Arial"/>
                <a:sym typeface="Arial"/>
              </a:endParaRPr>
            </a:p>
          </p:txBody>
        </p:sp>
        <p:sp>
          <p:nvSpPr>
            <p:cNvPr id="1190" name="Google Shape;1190;p75"/>
            <p:cNvSpPr/>
            <p:nvPr/>
          </p:nvSpPr>
          <p:spPr>
            <a:xfrm rot="1800000">
              <a:off x="6354000" y="937571"/>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5"/>
            <p:cNvSpPr txBox="1"/>
            <p:nvPr/>
          </p:nvSpPr>
          <p:spPr>
            <a:xfrm rot="1800000">
              <a:off x="6361134" y="10008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192" name="Google Shape;1192;p75"/>
            <p:cNvSpPr/>
            <p:nvPr/>
          </p:nvSpPr>
          <p:spPr>
            <a:xfrm>
              <a:off x="6741016"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5"/>
            <p:cNvSpPr txBox="1"/>
            <p:nvPr/>
          </p:nvSpPr>
          <p:spPr>
            <a:xfrm>
              <a:off x="6936008"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Gathering Data</a:t>
              </a:r>
              <a:endParaRPr sz="1400" dirty="0">
                <a:solidFill>
                  <a:srgbClr val="FF0000"/>
                </a:solidFill>
                <a:latin typeface="Arial"/>
                <a:ea typeface="Arial"/>
                <a:cs typeface="Arial"/>
                <a:sym typeface="Arial"/>
              </a:endParaRPr>
            </a:p>
          </p:txBody>
        </p:sp>
        <p:sp>
          <p:nvSpPr>
            <p:cNvPr id="1194" name="Google Shape;1194;p75"/>
            <p:cNvSpPr/>
            <p:nvPr/>
          </p:nvSpPr>
          <p:spPr>
            <a:xfrm rot="5400000">
              <a:off x="7229272" y="2433494"/>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5"/>
            <p:cNvSpPr txBox="1"/>
            <p:nvPr/>
          </p:nvSpPr>
          <p:spPr>
            <a:xfrm rot="5400000">
              <a:off x="7282519" y="24701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196" name="Google Shape;1196;p75"/>
            <p:cNvSpPr/>
            <p:nvPr/>
          </p:nvSpPr>
          <p:spPr>
            <a:xfrm>
              <a:off x="6582375" y="3003115"/>
              <a:ext cx="1648771"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5"/>
            <p:cNvSpPr txBox="1"/>
            <p:nvPr/>
          </p:nvSpPr>
          <p:spPr>
            <a:xfrm>
              <a:off x="6823832" y="3198107"/>
              <a:ext cx="1165857"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Data Preparation</a:t>
              </a:r>
              <a:endParaRPr sz="1400" dirty="0">
                <a:solidFill>
                  <a:srgbClr val="FF0000"/>
                </a:solidFill>
                <a:latin typeface="Arial"/>
                <a:ea typeface="Arial"/>
                <a:cs typeface="Arial"/>
                <a:sym typeface="Arial"/>
              </a:endParaRPr>
            </a:p>
          </p:txBody>
        </p:sp>
        <p:sp>
          <p:nvSpPr>
            <p:cNvPr id="1198" name="Google Shape;1198;p75"/>
            <p:cNvSpPr/>
            <p:nvPr/>
          </p:nvSpPr>
          <p:spPr>
            <a:xfrm rot="9000000">
              <a:off x="6351739" y="3967435"/>
              <a:ext cx="297405"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5"/>
            <p:cNvSpPr txBox="1"/>
            <p:nvPr/>
          </p:nvSpPr>
          <p:spPr>
            <a:xfrm rot="-1800000">
              <a:off x="6434983" y="4035006"/>
              <a:ext cx="208184"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200" name="Google Shape;1200;p75"/>
            <p:cNvSpPr/>
            <p:nvPr/>
          </p:nvSpPr>
          <p:spPr>
            <a:xfrm>
              <a:off x="5007872" y="4003746"/>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5"/>
            <p:cNvSpPr txBox="1"/>
            <p:nvPr/>
          </p:nvSpPr>
          <p:spPr>
            <a:xfrm>
              <a:off x="5202864" y="4198738"/>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Choose a model</a:t>
              </a:r>
              <a:endParaRPr sz="1400" dirty="0">
                <a:solidFill>
                  <a:srgbClr val="FF0000"/>
                </a:solidFill>
                <a:latin typeface="Arial"/>
                <a:ea typeface="Arial"/>
                <a:cs typeface="Arial"/>
                <a:sym typeface="Arial"/>
              </a:endParaRPr>
            </a:p>
          </p:txBody>
        </p:sp>
        <p:sp>
          <p:nvSpPr>
            <p:cNvPr id="1202" name="Google Shape;1202;p75"/>
            <p:cNvSpPr/>
            <p:nvPr/>
          </p:nvSpPr>
          <p:spPr>
            <a:xfrm rot="-9000000">
              <a:off x="4638257" y="3949510"/>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5"/>
            <p:cNvSpPr txBox="1"/>
            <p:nvPr/>
          </p:nvSpPr>
          <p:spPr>
            <a:xfrm rot="1800000">
              <a:off x="4737616" y="4066009"/>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204" name="Google Shape;1204;p75"/>
            <p:cNvSpPr/>
            <p:nvPr/>
          </p:nvSpPr>
          <p:spPr>
            <a:xfrm>
              <a:off x="3274729" y="3003115"/>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5"/>
            <p:cNvSpPr txBox="1"/>
            <p:nvPr/>
          </p:nvSpPr>
          <p:spPr>
            <a:xfrm>
              <a:off x="3469721" y="3198107"/>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 Train the data </a:t>
              </a:r>
              <a:endParaRPr sz="1400" dirty="0">
                <a:solidFill>
                  <a:srgbClr val="FF0000"/>
                </a:solidFill>
                <a:latin typeface="Arial"/>
                <a:ea typeface="Arial"/>
                <a:cs typeface="Arial"/>
                <a:sym typeface="Arial"/>
              </a:endParaRPr>
            </a:p>
          </p:txBody>
        </p:sp>
        <p:sp>
          <p:nvSpPr>
            <p:cNvPr id="1206" name="Google Shape;1206;p75"/>
            <p:cNvSpPr/>
            <p:nvPr/>
          </p:nvSpPr>
          <p:spPr>
            <a:xfrm rot="-5400000">
              <a:off x="3762985" y="2453587"/>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5"/>
            <p:cNvSpPr txBox="1"/>
            <p:nvPr/>
          </p:nvSpPr>
          <p:spPr>
            <a:xfrm rot="-5400000">
              <a:off x="3816232" y="2596710"/>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900">
                <a:solidFill>
                  <a:schemeClr val="lt1"/>
                </a:solidFill>
                <a:latin typeface="Calibri"/>
                <a:ea typeface="Calibri"/>
                <a:cs typeface="Calibri"/>
                <a:sym typeface="Calibri"/>
              </a:endParaRPr>
            </a:p>
          </p:txBody>
        </p:sp>
        <p:sp>
          <p:nvSpPr>
            <p:cNvPr id="1208" name="Google Shape;1208;p75"/>
            <p:cNvSpPr/>
            <p:nvPr/>
          </p:nvSpPr>
          <p:spPr>
            <a:xfrm>
              <a:off x="3274729"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5"/>
            <p:cNvSpPr txBox="1"/>
            <p:nvPr/>
          </p:nvSpPr>
          <p:spPr>
            <a:xfrm>
              <a:off x="3469721"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Model Evaluation </a:t>
              </a:r>
              <a:endParaRPr sz="1400" dirty="0">
                <a:solidFill>
                  <a:srgbClr val="FF0000"/>
                </a:solidFill>
                <a:latin typeface="Arial"/>
                <a:ea typeface="Arial"/>
                <a:cs typeface="Arial"/>
                <a:sym typeface="Arial"/>
              </a:endParaRPr>
            </a:p>
          </p:txBody>
        </p:sp>
        <p:sp>
          <p:nvSpPr>
            <p:cNvPr id="1210" name="Google Shape;1210;p75"/>
            <p:cNvSpPr/>
            <p:nvPr/>
          </p:nvSpPr>
          <p:spPr>
            <a:xfrm rot="-1800000">
              <a:off x="4620856" y="947618"/>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5"/>
            <p:cNvSpPr txBox="1"/>
            <p:nvPr/>
          </p:nvSpPr>
          <p:spPr>
            <a:xfrm rot="-1800000">
              <a:off x="4627990" y="1064117"/>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8135401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24" name="Google Shape;1224;p76"/>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25" name="Google Shape;1225;p76"/>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1: Model objective </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26" name="Google Shape;1226;p76"/>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27" name="Google Shape;1227;p76"/>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sp>
        <p:nvSpPr>
          <p:cNvPr id="1228" name="Google Shape;1228;p76"/>
          <p:cNvSpPr txBox="1"/>
          <p:nvPr/>
        </p:nvSpPr>
        <p:spPr>
          <a:xfrm>
            <a:off x="1146875" y="1606362"/>
            <a:ext cx="987242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Classify animals into fish, mammal and bird</a:t>
            </a:r>
            <a:endParaRPr sz="2400" b="1">
              <a:solidFill>
                <a:schemeClr val="dk1"/>
              </a:solidFill>
              <a:latin typeface="Arial"/>
              <a:ea typeface="Arial"/>
              <a:cs typeface="Arial"/>
              <a:sym typeface="Arial"/>
            </a:endParaRPr>
          </a:p>
        </p:txBody>
      </p:sp>
      <p:pic>
        <p:nvPicPr>
          <p:cNvPr id="1229" name="Google Shape;1229;p76" descr="Image result for fish"/>
          <p:cNvPicPr preferRelativeResize="0"/>
          <p:nvPr/>
        </p:nvPicPr>
        <p:blipFill rotWithShape="1">
          <a:blip r:embed="rId3">
            <a:alphaModFix/>
          </a:blip>
          <a:srcRect/>
          <a:stretch/>
        </p:blipFill>
        <p:spPr>
          <a:xfrm>
            <a:off x="557644" y="2703677"/>
            <a:ext cx="4370517" cy="3124920"/>
          </a:xfrm>
          <a:prstGeom prst="rect">
            <a:avLst/>
          </a:prstGeom>
          <a:noFill/>
          <a:ln>
            <a:noFill/>
          </a:ln>
        </p:spPr>
      </p:pic>
      <p:pic>
        <p:nvPicPr>
          <p:cNvPr id="1230" name="Google Shape;1230;p76" descr="Image result for mammal"/>
          <p:cNvPicPr preferRelativeResize="0"/>
          <p:nvPr/>
        </p:nvPicPr>
        <p:blipFill rotWithShape="1">
          <a:blip r:embed="rId4">
            <a:alphaModFix/>
          </a:blip>
          <a:srcRect/>
          <a:stretch/>
        </p:blipFill>
        <p:spPr>
          <a:xfrm>
            <a:off x="4778712" y="2291985"/>
            <a:ext cx="3408935" cy="3486411"/>
          </a:xfrm>
          <a:prstGeom prst="rect">
            <a:avLst/>
          </a:prstGeom>
          <a:noFill/>
          <a:ln>
            <a:noFill/>
          </a:ln>
        </p:spPr>
      </p:pic>
      <p:pic>
        <p:nvPicPr>
          <p:cNvPr id="1231" name="Google Shape;1231;p76" descr="Image result for bird"/>
          <p:cNvPicPr preferRelativeResize="0"/>
          <p:nvPr/>
        </p:nvPicPr>
        <p:blipFill rotWithShape="1">
          <a:blip r:embed="rId5">
            <a:alphaModFix/>
          </a:blip>
          <a:srcRect/>
          <a:stretch/>
        </p:blipFill>
        <p:spPr>
          <a:xfrm>
            <a:off x="8107271" y="2916872"/>
            <a:ext cx="3807176" cy="2141537"/>
          </a:xfrm>
          <a:prstGeom prst="rect">
            <a:avLst/>
          </a:prstGeom>
          <a:noFill/>
          <a:ln>
            <a:noFill/>
          </a:ln>
        </p:spPr>
      </p:pic>
      <p:sp>
        <p:nvSpPr>
          <p:cNvPr id="1232" name="Google Shape;1232;p76"/>
          <p:cNvSpPr txBox="1"/>
          <p:nvPr/>
        </p:nvSpPr>
        <p:spPr>
          <a:xfrm>
            <a:off x="1301859" y="5658332"/>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Fish</a:t>
            </a:r>
            <a:endParaRPr sz="1800" b="1">
              <a:solidFill>
                <a:schemeClr val="dk1"/>
              </a:solidFill>
              <a:latin typeface="Arial"/>
              <a:ea typeface="Arial"/>
              <a:cs typeface="Arial"/>
              <a:sym typeface="Arial"/>
            </a:endParaRPr>
          </a:p>
        </p:txBody>
      </p:sp>
      <p:sp>
        <p:nvSpPr>
          <p:cNvPr id="1233" name="Google Shape;1233;p76"/>
          <p:cNvSpPr txBox="1"/>
          <p:nvPr/>
        </p:nvSpPr>
        <p:spPr>
          <a:xfrm>
            <a:off x="5382799" y="5841624"/>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Mammals</a:t>
            </a:r>
            <a:endParaRPr sz="1800" b="1">
              <a:solidFill>
                <a:schemeClr val="dk1"/>
              </a:solidFill>
              <a:latin typeface="Arial"/>
              <a:ea typeface="Arial"/>
              <a:cs typeface="Arial"/>
              <a:sym typeface="Arial"/>
            </a:endParaRPr>
          </a:p>
        </p:txBody>
      </p:sp>
      <p:sp>
        <p:nvSpPr>
          <p:cNvPr id="1234" name="Google Shape;1234;p76"/>
          <p:cNvSpPr txBox="1"/>
          <p:nvPr/>
        </p:nvSpPr>
        <p:spPr>
          <a:xfrm>
            <a:off x="8967448" y="5592208"/>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Bird</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20012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13" name="Google Shape;413;p45"/>
          <p:cNvGrpSpPr/>
          <p:nvPr/>
        </p:nvGrpSpPr>
        <p:grpSpPr>
          <a:xfrm>
            <a:off x="0" y="5607439"/>
            <a:ext cx="64770" cy="1257300"/>
            <a:chOff x="1181105" y="4608196"/>
            <a:chExt cx="64770" cy="1257300"/>
          </a:xfrm>
        </p:grpSpPr>
        <p:sp>
          <p:nvSpPr>
            <p:cNvPr id="414" name="Google Shape;414;p4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5" name="Google Shape;415;p4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6" name="Google Shape;416;p4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7" name="Google Shape;417;p4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18" name="Google Shape;418;p45"/>
          <p:cNvSpPr/>
          <p:nvPr/>
        </p:nvSpPr>
        <p:spPr>
          <a:xfrm>
            <a:off x="584199" y="460067"/>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does Netflix rank movies for viewers?</a:t>
            </a:r>
            <a:endParaRPr sz="3200" b="1" i="0" u="none" strike="noStrike" cap="none">
              <a:solidFill>
                <a:srgbClr val="1E4E79"/>
              </a:solidFill>
              <a:latin typeface="Arial"/>
              <a:ea typeface="Arial"/>
              <a:cs typeface="Arial"/>
              <a:sym typeface="Arial"/>
            </a:endParaRPr>
          </a:p>
        </p:txBody>
      </p:sp>
      <p:pic>
        <p:nvPicPr>
          <p:cNvPr id="419" name="Google Shape;419;p45" descr="https://cdn-images-1.medium.com/max/800/1*f8kmzEtGpClw6A3GGHwUbw.png"/>
          <p:cNvPicPr preferRelativeResize="0"/>
          <p:nvPr/>
        </p:nvPicPr>
        <p:blipFill rotWithShape="1">
          <a:blip r:embed="rId3">
            <a:alphaModFix/>
          </a:blip>
          <a:srcRect/>
          <a:stretch/>
        </p:blipFill>
        <p:spPr>
          <a:xfrm>
            <a:off x="5828143" y="2253508"/>
            <a:ext cx="5644803" cy="4466451"/>
          </a:xfrm>
          <a:prstGeom prst="rect">
            <a:avLst/>
          </a:prstGeom>
          <a:noFill/>
          <a:ln>
            <a:noFill/>
          </a:ln>
        </p:spPr>
      </p:pic>
      <p:sp>
        <p:nvSpPr>
          <p:cNvPr id="420" name="Google Shape;420;p45"/>
          <p:cNvSpPr/>
          <p:nvPr/>
        </p:nvSpPr>
        <p:spPr>
          <a:xfrm>
            <a:off x="557643" y="1319619"/>
            <a:ext cx="1150697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A simple scoring approach for the ranking function could be a linear combination of popularity and predicted rating</a:t>
            </a:r>
            <a:endParaRPr/>
          </a:p>
        </p:txBody>
      </p:sp>
      <p:pic>
        <p:nvPicPr>
          <p:cNvPr id="421" name="Google Shape;421;p45" descr="Image result for recommendation system in netflix"/>
          <p:cNvPicPr preferRelativeResize="0"/>
          <p:nvPr/>
        </p:nvPicPr>
        <p:blipFill rotWithShape="1">
          <a:blip r:embed="rId4">
            <a:alphaModFix/>
          </a:blip>
          <a:srcRect l="18653" t="12292" r="27024"/>
          <a:stretch/>
        </p:blipFill>
        <p:spPr>
          <a:xfrm>
            <a:off x="709387" y="2090900"/>
            <a:ext cx="4490113" cy="407789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7" name="Google Shape;1247;p77"/>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48" name="Google Shape;1248;p77"/>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2: Gathering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49" name="Google Shape;1249;p77"/>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50" name="Google Shape;1250;p77"/>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251" name="Google Shape;1251;p77"/>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52" name="Google Shape;1252;p77"/>
          <p:cNvGraphicFramePr/>
          <p:nvPr/>
        </p:nvGraphicFramePr>
        <p:xfrm>
          <a:off x="630661" y="2202338"/>
          <a:ext cx="11211400" cy="2192800"/>
        </p:xfrm>
        <a:graphic>
          <a:graphicData uri="http://schemas.openxmlformats.org/drawingml/2006/table">
            <a:tbl>
              <a:tblPr firstRow="1" bandRow="1">
                <a:noFill/>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30395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65" name="Google Shape;1265;p78"/>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66" name="Google Shape;1266;p78"/>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3: Data Pre processing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67" name="Google Shape;1267;p78"/>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68" name="Google Shape;1268;p78"/>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269" name="Google Shape;1269;p78"/>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70" name="Google Shape;1270;p78"/>
          <p:cNvGraphicFramePr/>
          <p:nvPr/>
        </p:nvGraphicFramePr>
        <p:xfrm>
          <a:off x="398142" y="2377827"/>
          <a:ext cx="11211400" cy="2192800"/>
        </p:xfrm>
        <a:graphic>
          <a:graphicData uri="http://schemas.openxmlformats.org/drawingml/2006/table">
            <a:tbl>
              <a:tblPr firstRow="1" bandRow="1">
                <a:noFill/>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271" name="Google Shape;1271;p78"/>
          <p:cNvSpPr/>
          <p:nvPr/>
        </p:nvSpPr>
        <p:spPr>
          <a:xfrm>
            <a:off x="5238427" y="2270278"/>
            <a:ext cx="1022888"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2" name="Google Shape;1272;p78"/>
          <p:cNvSpPr/>
          <p:nvPr/>
        </p:nvSpPr>
        <p:spPr>
          <a:xfrm>
            <a:off x="9670360" y="2270277"/>
            <a:ext cx="762011"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3" name="Google Shape;1273;p78"/>
          <p:cNvSpPr/>
          <p:nvPr/>
        </p:nvSpPr>
        <p:spPr>
          <a:xfrm>
            <a:off x="7330698" y="2270277"/>
            <a:ext cx="1100380"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74" name="Google Shape;1274;p78"/>
          <p:cNvCxnSpPr/>
          <p:nvPr/>
        </p:nvCxnSpPr>
        <p:spPr>
          <a:xfrm rot="10800000" flipH="1">
            <a:off x="4711485" y="4695986"/>
            <a:ext cx="976393" cy="1209493"/>
          </a:xfrm>
          <a:prstGeom prst="straightConnector1">
            <a:avLst/>
          </a:prstGeom>
          <a:noFill/>
          <a:ln w="28575" cap="flat" cmpd="sng">
            <a:solidFill>
              <a:srgbClr val="FF0000"/>
            </a:solidFill>
            <a:prstDash val="solid"/>
            <a:miter lim="800000"/>
            <a:headEnd type="none" w="sm" len="sm"/>
            <a:tailEnd type="triangle" w="med" len="med"/>
          </a:ln>
        </p:spPr>
      </p:cxnSp>
      <p:cxnSp>
        <p:nvCxnSpPr>
          <p:cNvPr id="1275" name="Google Shape;1275;p78"/>
          <p:cNvCxnSpPr>
            <a:endCxn id="1273" idx="2"/>
          </p:cNvCxnSpPr>
          <p:nvPr/>
        </p:nvCxnSpPr>
        <p:spPr>
          <a:xfrm rot="10800000" flipH="1">
            <a:off x="4711388" y="4695984"/>
            <a:ext cx="3169500" cy="1216200"/>
          </a:xfrm>
          <a:prstGeom prst="straightConnector1">
            <a:avLst/>
          </a:prstGeom>
          <a:noFill/>
          <a:ln w="28575" cap="flat" cmpd="sng">
            <a:solidFill>
              <a:srgbClr val="FF0000"/>
            </a:solidFill>
            <a:prstDash val="solid"/>
            <a:miter lim="800000"/>
            <a:headEnd type="none" w="sm" len="sm"/>
            <a:tailEnd type="triangle" w="med" len="med"/>
          </a:ln>
        </p:spPr>
      </p:cxnSp>
      <p:cxnSp>
        <p:nvCxnSpPr>
          <p:cNvPr id="1276" name="Google Shape;1276;p78"/>
          <p:cNvCxnSpPr/>
          <p:nvPr/>
        </p:nvCxnSpPr>
        <p:spPr>
          <a:xfrm rot="10800000" flipH="1">
            <a:off x="4711485" y="4695983"/>
            <a:ext cx="4958875" cy="1216263"/>
          </a:xfrm>
          <a:prstGeom prst="straightConnector1">
            <a:avLst/>
          </a:prstGeom>
          <a:noFill/>
          <a:ln w="28575" cap="flat" cmpd="sng">
            <a:solidFill>
              <a:srgbClr val="FF0000"/>
            </a:solidFill>
            <a:prstDash val="solid"/>
            <a:miter lim="800000"/>
            <a:headEnd type="none" w="sm" len="sm"/>
            <a:tailEnd type="triangle" w="med" len="med"/>
          </a:ln>
        </p:spPr>
      </p:cxnSp>
      <p:sp>
        <p:nvSpPr>
          <p:cNvPr id="1277" name="Google Shape;1277;p78"/>
          <p:cNvSpPr txBox="1"/>
          <p:nvPr/>
        </p:nvSpPr>
        <p:spPr>
          <a:xfrm>
            <a:off x="2313978" y="5905479"/>
            <a:ext cx="61170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 features backbone, venomous and tail have same values for all animals and can thus be discarded.</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748168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90" name="Google Shape;1290;p79"/>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91" name="Google Shape;1291;p79"/>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4: Choose a model</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92" name="Google Shape;1292;p79"/>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93" name="Google Shape;1293;p79"/>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94" name="Google Shape;1294;p79"/>
          <p:cNvGraphicFramePr/>
          <p:nvPr/>
        </p:nvGraphicFramePr>
        <p:xfrm>
          <a:off x="1377318" y="1391371"/>
          <a:ext cx="9316550" cy="2688725"/>
        </p:xfrm>
        <a:graphic>
          <a:graphicData uri="http://schemas.openxmlformats.org/drawingml/2006/table">
            <a:tbl>
              <a:tblPr firstRow="1" bandRow="1">
                <a:noFill/>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295" name="Google Shape;1295;p79"/>
          <p:cNvSpPr/>
          <p:nvPr/>
        </p:nvSpPr>
        <p:spPr>
          <a:xfrm>
            <a:off x="9316461" y="1404404"/>
            <a:ext cx="1642820" cy="283966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296" name="Google Shape;1296;p79"/>
          <p:cNvCxnSpPr>
            <a:stCxn id="1295" idx="2"/>
          </p:cNvCxnSpPr>
          <p:nvPr/>
        </p:nvCxnSpPr>
        <p:spPr>
          <a:xfrm flipH="1">
            <a:off x="6664171" y="4244070"/>
            <a:ext cx="3473700" cy="1009800"/>
          </a:xfrm>
          <a:prstGeom prst="straightConnector1">
            <a:avLst/>
          </a:prstGeom>
          <a:noFill/>
          <a:ln w="9525" cap="flat" cmpd="sng">
            <a:solidFill>
              <a:schemeClr val="accent1"/>
            </a:solidFill>
            <a:prstDash val="solid"/>
            <a:miter lim="800000"/>
            <a:headEnd type="none" w="sm" len="sm"/>
            <a:tailEnd type="triangle" w="med" len="med"/>
          </a:ln>
        </p:spPr>
      </p:cxnSp>
      <p:sp>
        <p:nvSpPr>
          <p:cNvPr id="1297" name="Google Shape;1297;p79"/>
          <p:cNvSpPr txBox="1"/>
          <p:nvPr/>
        </p:nvSpPr>
        <p:spPr>
          <a:xfrm>
            <a:off x="1503336" y="5253925"/>
            <a:ext cx="627681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Choose any supervised learning algorithm since it has known labels.</a:t>
            </a:r>
            <a:endParaRPr/>
          </a:p>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Since labels are categorical, go for any </a:t>
            </a:r>
            <a:r>
              <a:rPr lang="en-US" sz="1800" b="1">
                <a:solidFill>
                  <a:srgbClr val="FF0000"/>
                </a:solidFill>
                <a:latin typeface="Arial"/>
                <a:ea typeface="Arial"/>
                <a:cs typeface="Arial"/>
                <a:sym typeface="Arial"/>
              </a:rPr>
              <a:t>classification algorithm</a:t>
            </a:r>
            <a:r>
              <a:rPr lang="en-US" sz="1800" b="1">
                <a:solidFill>
                  <a:schemeClr val="dk1"/>
                </a:solidFill>
                <a:latin typeface="Arial"/>
                <a:ea typeface="Arial"/>
                <a:cs typeface="Arial"/>
                <a:sym typeface="Arial"/>
              </a:rPr>
              <a:t>.</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34392413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10" name="Google Shape;1310;p80"/>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311" name="Google Shape;1311;p80"/>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5: Train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312" name="Google Shape;1312;p80"/>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313" name="Google Shape;1313;p80"/>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314" name="Google Shape;1314;p80"/>
          <p:cNvGraphicFramePr/>
          <p:nvPr/>
        </p:nvGraphicFramePr>
        <p:xfrm>
          <a:off x="1377318" y="1391371"/>
          <a:ext cx="9316550" cy="2688725"/>
        </p:xfrm>
        <a:graphic>
          <a:graphicData uri="http://schemas.openxmlformats.org/drawingml/2006/table">
            <a:tbl>
              <a:tblPr firstRow="1" bandRow="1">
                <a:noFill/>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grpSp>
        <p:nvGrpSpPr>
          <p:cNvPr id="1315" name="Google Shape;1315;p80"/>
          <p:cNvGrpSpPr/>
          <p:nvPr/>
        </p:nvGrpSpPr>
        <p:grpSpPr>
          <a:xfrm>
            <a:off x="267467" y="4295149"/>
            <a:ext cx="3347720" cy="2352675"/>
            <a:chOff x="214924" y="4092389"/>
            <a:chExt cx="3347720" cy="2352675"/>
          </a:xfrm>
        </p:grpSpPr>
        <p:pic>
          <p:nvPicPr>
            <p:cNvPr id="1316" name="Google Shape;1316;p80"/>
            <p:cNvPicPr preferRelativeResize="0"/>
            <p:nvPr/>
          </p:nvPicPr>
          <p:blipFill rotWithShape="1">
            <a:blip r:embed="rId3">
              <a:alphaModFix/>
            </a:blip>
            <a:srcRect r="59695"/>
            <a:stretch/>
          </p:blipFill>
          <p:spPr>
            <a:xfrm>
              <a:off x="214924" y="4092389"/>
              <a:ext cx="1412781" cy="2352675"/>
            </a:xfrm>
            <a:prstGeom prst="rect">
              <a:avLst/>
            </a:prstGeom>
            <a:noFill/>
            <a:ln>
              <a:noFill/>
            </a:ln>
          </p:spPr>
        </p:pic>
        <p:sp>
          <p:nvSpPr>
            <p:cNvPr id="1317" name="Google Shape;1317;p80"/>
            <p:cNvSpPr txBox="1"/>
            <p:nvPr/>
          </p:nvSpPr>
          <p:spPr>
            <a:xfrm>
              <a:off x="323498" y="5664694"/>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Training Data </a:t>
              </a:r>
              <a:endParaRPr sz="1600" b="1">
                <a:solidFill>
                  <a:schemeClr val="dk1"/>
                </a:solidFill>
                <a:latin typeface="Arial"/>
                <a:ea typeface="Arial"/>
                <a:cs typeface="Arial"/>
                <a:sym typeface="Arial"/>
              </a:endParaRPr>
            </a:p>
          </p:txBody>
        </p:sp>
      </p:grpSp>
      <p:sp>
        <p:nvSpPr>
          <p:cNvPr id="1318" name="Google Shape;1318;p80"/>
          <p:cNvSpPr/>
          <p:nvPr/>
        </p:nvSpPr>
        <p:spPr>
          <a:xfrm>
            <a:off x="1377318" y="2045776"/>
            <a:ext cx="9208024" cy="141034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9" name="Google Shape;1319;p80"/>
          <p:cNvSpPr/>
          <p:nvPr/>
        </p:nvSpPr>
        <p:spPr>
          <a:xfrm>
            <a:off x="1377318" y="3518115"/>
            <a:ext cx="9208024" cy="659452"/>
          </a:xfrm>
          <a:prstGeom prst="roundRect">
            <a:avLst>
              <a:gd name="adj" fmla="val 16667"/>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20" name="Google Shape;1320;p80"/>
          <p:cNvGrpSpPr/>
          <p:nvPr/>
        </p:nvGrpSpPr>
        <p:grpSpPr>
          <a:xfrm>
            <a:off x="10724913" y="3083689"/>
            <a:ext cx="3648182" cy="2352675"/>
            <a:chOff x="6473297" y="4765595"/>
            <a:chExt cx="3648182" cy="2352675"/>
          </a:xfrm>
        </p:grpSpPr>
        <p:pic>
          <p:nvPicPr>
            <p:cNvPr id="1321" name="Google Shape;1321;p80"/>
            <p:cNvPicPr preferRelativeResize="0"/>
            <p:nvPr/>
          </p:nvPicPr>
          <p:blipFill rotWithShape="1">
            <a:blip r:embed="rId3">
              <a:alphaModFix/>
            </a:blip>
            <a:srcRect l="60169"/>
            <a:stretch/>
          </p:blipFill>
          <p:spPr>
            <a:xfrm>
              <a:off x="6473297" y="4765595"/>
              <a:ext cx="1396164" cy="2352675"/>
            </a:xfrm>
            <a:prstGeom prst="rect">
              <a:avLst/>
            </a:prstGeom>
            <a:noFill/>
            <a:ln>
              <a:noFill/>
            </a:ln>
          </p:spPr>
        </p:pic>
        <p:sp>
          <p:nvSpPr>
            <p:cNvPr id="1322" name="Google Shape;1322;p80"/>
            <p:cNvSpPr txBox="1"/>
            <p:nvPr/>
          </p:nvSpPr>
          <p:spPr>
            <a:xfrm>
              <a:off x="6882333" y="6231705"/>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Test Data</a:t>
              </a:r>
              <a:endParaRPr sz="1600" b="1">
                <a:solidFill>
                  <a:schemeClr val="dk1"/>
                </a:solidFill>
                <a:latin typeface="Arial"/>
                <a:ea typeface="Arial"/>
                <a:cs typeface="Arial"/>
                <a:sym typeface="Arial"/>
              </a:endParaRPr>
            </a:p>
          </p:txBody>
        </p:sp>
      </p:grpSp>
      <p:cxnSp>
        <p:nvCxnSpPr>
          <p:cNvPr id="1323" name="Google Shape;1323;p80"/>
          <p:cNvCxnSpPr>
            <a:stCxn id="1318" idx="1"/>
          </p:cNvCxnSpPr>
          <p:nvPr/>
        </p:nvCxnSpPr>
        <p:spPr>
          <a:xfrm flipH="1">
            <a:off x="973818" y="2750949"/>
            <a:ext cx="403500" cy="1810200"/>
          </a:xfrm>
          <a:prstGeom prst="bentConnector2">
            <a:avLst/>
          </a:prstGeom>
          <a:noFill/>
          <a:ln w="38100" cap="flat" cmpd="sng">
            <a:solidFill>
              <a:srgbClr val="FF0000"/>
            </a:solidFill>
            <a:prstDash val="solid"/>
            <a:miter lim="800000"/>
            <a:headEnd type="none" w="sm" len="sm"/>
            <a:tailEnd type="triangle" w="med" len="med"/>
          </a:ln>
        </p:spPr>
      </p:cxnSp>
      <p:cxnSp>
        <p:nvCxnSpPr>
          <p:cNvPr id="1324" name="Google Shape;1324;p80"/>
          <p:cNvCxnSpPr>
            <a:stCxn id="1319" idx="3"/>
          </p:cNvCxnSpPr>
          <p:nvPr/>
        </p:nvCxnSpPr>
        <p:spPr>
          <a:xfrm rot="10800000" flipH="1">
            <a:off x="10585342" y="3652841"/>
            <a:ext cx="573000" cy="195000"/>
          </a:xfrm>
          <a:prstGeom prst="bentConnector3">
            <a:avLst>
              <a:gd name="adj1" fmla="val 49990"/>
            </a:avLst>
          </a:prstGeom>
          <a:noFill/>
          <a:ln w="38100" cap="flat" cmpd="sng">
            <a:solidFill>
              <a:srgbClr val="FF0000"/>
            </a:solidFill>
            <a:prstDash val="solid"/>
            <a:miter lim="800000"/>
            <a:headEnd type="none" w="sm" len="sm"/>
            <a:tailEnd type="triangle" w="med" len="med"/>
          </a:ln>
        </p:spPr>
      </p:cxnSp>
      <p:sp>
        <p:nvSpPr>
          <p:cNvPr id="1325" name="Google Shape;1325;p80"/>
          <p:cNvSpPr/>
          <p:nvPr/>
        </p:nvSpPr>
        <p:spPr>
          <a:xfrm>
            <a:off x="6592183" y="4436282"/>
            <a:ext cx="1360003" cy="5146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Produce a Model</a:t>
            </a:r>
            <a:endParaRPr sz="1800" b="1">
              <a:solidFill>
                <a:schemeClr val="dk1"/>
              </a:solidFill>
              <a:latin typeface="Arial"/>
              <a:ea typeface="Arial"/>
              <a:cs typeface="Arial"/>
              <a:sym typeface="Arial"/>
            </a:endParaRPr>
          </a:p>
        </p:txBody>
      </p:sp>
      <p:cxnSp>
        <p:nvCxnSpPr>
          <p:cNvPr id="1326" name="Google Shape;1326;p80"/>
          <p:cNvCxnSpPr/>
          <p:nvPr/>
        </p:nvCxnSpPr>
        <p:spPr>
          <a:xfrm>
            <a:off x="4905542" y="5232770"/>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27" name="Google Shape;1327;p80"/>
          <p:cNvCxnSpPr/>
          <p:nvPr/>
        </p:nvCxnSpPr>
        <p:spPr>
          <a:xfrm>
            <a:off x="4874545" y="5776312"/>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28" name="Google Shape;1328;p80"/>
          <p:cNvSpPr txBox="1"/>
          <p:nvPr/>
        </p:nvSpPr>
        <p:spPr>
          <a:xfrm>
            <a:off x="3277972" y="5185638"/>
            <a:ext cx="206465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training data</a:t>
            </a:r>
            <a:endParaRPr sz="1800" b="1">
              <a:solidFill>
                <a:schemeClr val="dk1"/>
              </a:solidFill>
              <a:latin typeface="Arial"/>
              <a:ea typeface="Arial"/>
              <a:cs typeface="Arial"/>
              <a:sym typeface="Arial"/>
            </a:endParaRPr>
          </a:p>
        </p:txBody>
      </p:sp>
      <p:cxnSp>
        <p:nvCxnSpPr>
          <p:cNvPr id="1329" name="Google Shape;1329;p80"/>
          <p:cNvCxnSpPr/>
          <p:nvPr/>
        </p:nvCxnSpPr>
        <p:spPr>
          <a:xfrm>
            <a:off x="1594929" y="5493305"/>
            <a:ext cx="1547070" cy="15499"/>
          </a:xfrm>
          <a:prstGeom prst="straightConnector1">
            <a:avLst/>
          </a:prstGeom>
          <a:noFill/>
          <a:ln w="38100" cap="flat" cmpd="sng">
            <a:solidFill>
              <a:srgbClr val="FF0000"/>
            </a:solidFill>
            <a:prstDash val="solid"/>
            <a:miter lim="800000"/>
            <a:headEnd type="none" w="sm" len="sm"/>
            <a:tailEnd type="triangle" w="med" len="med"/>
          </a:ln>
        </p:spPr>
      </p:cxnSp>
      <p:pic>
        <p:nvPicPr>
          <p:cNvPr id="1330" name="Google Shape;1330;p80" descr="Image result for machine learning model icon"/>
          <p:cNvPicPr preferRelativeResize="0"/>
          <p:nvPr/>
        </p:nvPicPr>
        <p:blipFill rotWithShape="1">
          <a:blip r:embed="rId4">
            <a:alphaModFix/>
          </a:blip>
          <a:srcRect/>
          <a:stretch/>
        </p:blipFill>
        <p:spPr>
          <a:xfrm>
            <a:off x="6671719" y="5011374"/>
            <a:ext cx="1246903" cy="1246903"/>
          </a:xfrm>
          <a:prstGeom prst="rect">
            <a:avLst/>
          </a:prstGeom>
          <a:noFill/>
          <a:ln>
            <a:noFill/>
          </a:ln>
        </p:spPr>
      </p:pic>
    </p:spTree>
    <p:extLst>
      <p:ext uri="{BB962C8B-B14F-4D97-AF65-F5344CB8AC3E}">
        <p14:creationId xmlns:p14="http://schemas.microsoft.com/office/powerpoint/2010/main" val="242732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43" name="Google Shape;1343;p81"/>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6: Model Evaluation</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pic>
        <p:nvPicPr>
          <p:cNvPr id="1344" name="Google Shape;1344;p81"/>
          <p:cNvPicPr preferRelativeResize="0"/>
          <p:nvPr/>
        </p:nvPicPr>
        <p:blipFill rotWithShape="1">
          <a:blip r:embed="rId3">
            <a:alphaModFix/>
          </a:blip>
          <a:srcRect r="10624" b="18563"/>
          <a:stretch/>
        </p:blipFill>
        <p:spPr>
          <a:xfrm>
            <a:off x="1471753" y="2357069"/>
            <a:ext cx="9127727" cy="518463"/>
          </a:xfrm>
          <a:prstGeom prst="rect">
            <a:avLst/>
          </a:prstGeom>
          <a:noFill/>
          <a:ln>
            <a:noFill/>
          </a:ln>
        </p:spPr>
      </p:pic>
      <p:sp>
        <p:nvSpPr>
          <p:cNvPr id="1345" name="Google Shape;1345;p81"/>
          <p:cNvSpPr txBox="1"/>
          <p:nvPr/>
        </p:nvSpPr>
        <p:spPr>
          <a:xfrm>
            <a:off x="681925" y="1534332"/>
            <a:ext cx="105952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 unknown test data using trained model and check if predictions are correct.</a:t>
            </a:r>
            <a:endParaRPr sz="1800" b="1">
              <a:solidFill>
                <a:schemeClr val="dk1"/>
              </a:solidFill>
              <a:latin typeface="Arial"/>
              <a:ea typeface="Arial"/>
              <a:cs typeface="Arial"/>
              <a:sym typeface="Arial"/>
            </a:endParaRPr>
          </a:p>
        </p:txBody>
      </p:sp>
      <p:cxnSp>
        <p:nvCxnSpPr>
          <p:cNvPr id="1346" name="Google Shape;1346;p81"/>
          <p:cNvCxnSpPr/>
          <p:nvPr/>
        </p:nvCxnSpPr>
        <p:spPr>
          <a:xfrm>
            <a:off x="3179913" y="4308527"/>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47" name="Google Shape;1347;p81"/>
          <p:cNvCxnSpPr/>
          <p:nvPr/>
        </p:nvCxnSpPr>
        <p:spPr>
          <a:xfrm>
            <a:off x="3148916" y="4852069"/>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48" name="Google Shape;1348;p81"/>
          <p:cNvSpPr txBox="1"/>
          <p:nvPr/>
        </p:nvSpPr>
        <p:spPr>
          <a:xfrm>
            <a:off x="1349739" y="4338575"/>
            <a:ext cx="20646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test data</a:t>
            </a:r>
            <a:endParaRPr sz="1800" b="1">
              <a:solidFill>
                <a:schemeClr val="dk1"/>
              </a:solidFill>
              <a:latin typeface="Arial"/>
              <a:ea typeface="Arial"/>
              <a:cs typeface="Arial"/>
              <a:sym typeface="Arial"/>
            </a:endParaRPr>
          </a:p>
        </p:txBody>
      </p:sp>
      <p:cxnSp>
        <p:nvCxnSpPr>
          <p:cNvPr id="1349" name="Google Shape;1349;p81"/>
          <p:cNvCxnSpPr/>
          <p:nvPr/>
        </p:nvCxnSpPr>
        <p:spPr>
          <a:xfrm>
            <a:off x="6813368" y="4293028"/>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50" name="Google Shape;1350;p81"/>
          <p:cNvCxnSpPr/>
          <p:nvPr/>
        </p:nvCxnSpPr>
        <p:spPr>
          <a:xfrm>
            <a:off x="6782371" y="4836570"/>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51" name="Google Shape;1351;p81"/>
          <p:cNvSpPr txBox="1"/>
          <p:nvPr/>
        </p:nvSpPr>
        <p:spPr>
          <a:xfrm>
            <a:off x="7555906" y="3695553"/>
            <a:ext cx="16771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Predictions</a:t>
            </a:r>
            <a:endParaRPr sz="1800" b="1">
              <a:solidFill>
                <a:schemeClr val="dk1"/>
              </a:solidFill>
              <a:latin typeface="Arial"/>
              <a:ea typeface="Arial"/>
              <a:cs typeface="Arial"/>
              <a:sym typeface="Arial"/>
            </a:endParaRPr>
          </a:p>
        </p:txBody>
      </p:sp>
      <p:sp>
        <p:nvSpPr>
          <p:cNvPr id="1352" name="Google Shape;1352;p81"/>
          <p:cNvSpPr txBox="1"/>
          <p:nvPr/>
        </p:nvSpPr>
        <p:spPr>
          <a:xfrm>
            <a:off x="8617058" y="4048466"/>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Mammal</a:t>
            </a:r>
            <a:endParaRPr sz="1800">
              <a:solidFill>
                <a:schemeClr val="dk1"/>
              </a:solidFill>
              <a:latin typeface="Arial"/>
              <a:ea typeface="Arial"/>
              <a:cs typeface="Arial"/>
              <a:sym typeface="Arial"/>
            </a:endParaRPr>
          </a:p>
        </p:txBody>
      </p:sp>
      <p:sp>
        <p:nvSpPr>
          <p:cNvPr id="1353" name="Google Shape;1353;p81"/>
          <p:cNvSpPr txBox="1"/>
          <p:nvPr/>
        </p:nvSpPr>
        <p:spPr>
          <a:xfrm>
            <a:off x="8617057" y="4610195"/>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Bird</a:t>
            </a:r>
            <a:endParaRPr sz="1800">
              <a:solidFill>
                <a:schemeClr val="dk1"/>
              </a:solidFill>
              <a:latin typeface="Arial"/>
              <a:ea typeface="Arial"/>
              <a:cs typeface="Arial"/>
              <a:sym typeface="Arial"/>
            </a:endParaRPr>
          </a:p>
        </p:txBody>
      </p:sp>
      <p:pic>
        <p:nvPicPr>
          <p:cNvPr id="1354" name="Google Shape;1354;p81"/>
          <p:cNvPicPr preferRelativeResize="0"/>
          <p:nvPr/>
        </p:nvPicPr>
        <p:blipFill rotWithShape="1">
          <a:blip r:embed="rId4">
            <a:alphaModFix/>
          </a:blip>
          <a:srcRect/>
          <a:stretch/>
        </p:blipFill>
        <p:spPr>
          <a:xfrm>
            <a:off x="9780467" y="4019251"/>
            <a:ext cx="489716" cy="503990"/>
          </a:xfrm>
          <a:prstGeom prst="rect">
            <a:avLst/>
          </a:prstGeom>
          <a:noFill/>
          <a:ln>
            <a:noFill/>
          </a:ln>
        </p:spPr>
      </p:pic>
      <p:pic>
        <p:nvPicPr>
          <p:cNvPr id="1355" name="Google Shape;1355;p81"/>
          <p:cNvPicPr preferRelativeResize="0"/>
          <p:nvPr/>
        </p:nvPicPr>
        <p:blipFill rotWithShape="1">
          <a:blip r:embed="rId4">
            <a:alphaModFix/>
          </a:blip>
          <a:srcRect/>
          <a:stretch/>
        </p:blipFill>
        <p:spPr>
          <a:xfrm>
            <a:off x="9812988" y="4584575"/>
            <a:ext cx="489716" cy="503990"/>
          </a:xfrm>
          <a:prstGeom prst="rect">
            <a:avLst/>
          </a:prstGeom>
          <a:noFill/>
          <a:ln>
            <a:noFill/>
          </a:ln>
        </p:spPr>
      </p:pic>
      <p:pic>
        <p:nvPicPr>
          <p:cNvPr id="1356" name="Google Shape;1356;p81" descr="Image result for bird"/>
          <p:cNvPicPr preferRelativeResize="0"/>
          <p:nvPr/>
        </p:nvPicPr>
        <p:blipFill rotWithShape="1">
          <a:blip r:embed="rId5">
            <a:alphaModFix/>
          </a:blip>
          <a:srcRect/>
          <a:stretch/>
        </p:blipFill>
        <p:spPr>
          <a:xfrm>
            <a:off x="10370536" y="4473815"/>
            <a:ext cx="1372453" cy="772005"/>
          </a:xfrm>
          <a:prstGeom prst="rect">
            <a:avLst/>
          </a:prstGeom>
          <a:noFill/>
          <a:ln>
            <a:noFill/>
          </a:ln>
        </p:spPr>
      </p:pic>
      <p:pic>
        <p:nvPicPr>
          <p:cNvPr id="1357" name="Google Shape;1357;p81" descr="Image result for mammal"/>
          <p:cNvPicPr preferRelativeResize="0"/>
          <p:nvPr/>
        </p:nvPicPr>
        <p:blipFill rotWithShape="1">
          <a:blip r:embed="rId6">
            <a:alphaModFix/>
          </a:blip>
          <a:srcRect/>
          <a:stretch/>
        </p:blipFill>
        <p:spPr>
          <a:xfrm>
            <a:off x="10499403" y="3186467"/>
            <a:ext cx="1243586" cy="1271849"/>
          </a:xfrm>
          <a:prstGeom prst="rect">
            <a:avLst/>
          </a:prstGeom>
          <a:noFill/>
          <a:ln>
            <a:noFill/>
          </a:ln>
        </p:spPr>
      </p:pic>
      <p:pic>
        <p:nvPicPr>
          <p:cNvPr id="1358" name="Google Shape;1358;p81" descr="Image result for machine learning model icon"/>
          <p:cNvPicPr preferRelativeResize="0"/>
          <p:nvPr/>
        </p:nvPicPr>
        <p:blipFill rotWithShape="1">
          <a:blip r:embed="rId7">
            <a:alphaModFix/>
          </a:blip>
          <a:srcRect/>
          <a:stretch/>
        </p:blipFill>
        <p:spPr>
          <a:xfrm>
            <a:off x="5247852" y="3910672"/>
            <a:ext cx="1246903" cy="1246903"/>
          </a:xfrm>
          <a:prstGeom prst="rect">
            <a:avLst/>
          </a:prstGeom>
          <a:noFill/>
          <a:ln>
            <a:noFill/>
          </a:ln>
        </p:spPr>
      </p:pic>
      <p:sp>
        <p:nvSpPr>
          <p:cNvPr id="1359" name="Google Shape;1359;p81"/>
          <p:cNvSpPr/>
          <p:nvPr/>
        </p:nvSpPr>
        <p:spPr>
          <a:xfrm>
            <a:off x="5416672" y="3412654"/>
            <a:ext cx="85151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Model</a:t>
            </a:r>
            <a:endParaRPr/>
          </a:p>
        </p:txBody>
      </p:sp>
    </p:spTree>
    <p:extLst>
      <p:ext uri="{BB962C8B-B14F-4D97-AF65-F5344CB8AC3E}">
        <p14:creationId xmlns:p14="http://schemas.microsoft.com/office/powerpoint/2010/main" val="19543524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402" name="Google Shape;1402;p83"/>
          <p:cNvSpPr txBox="1"/>
          <p:nvPr/>
        </p:nvSpPr>
        <p:spPr>
          <a:xfrm>
            <a:off x="443549" y="831275"/>
            <a:ext cx="964948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How good or bad your model is: Let us evaluate</a:t>
            </a:r>
            <a:endParaRPr sz="2400">
              <a:solidFill>
                <a:schemeClr val="dk1"/>
              </a:solidFill>
              <a:latin typeface="Montserrat"/>
              <a:ea typeface="Montserrat"/>
              <a:cs typeface="Montserrat"/>
              <a:sym typeface="Montserrat"/>
            </a:endParaRPr>
          </a:p>
        </p:txBody>
      </p:sp>
      <p:sp>
        <p:nvSpPr>
          <p:cNvPr id="1403" name="Google Shape;1403;p83"/>
          <p:cNvSpPr txBox="1"/>
          <p:nvPr/>
        </p:nvSpPr>
        <p:spPr>
          <a:xfrm>
            <a:off x="678871" y="1676400"/>
            <a:ext cx="1062643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The following metrics are used to measure model performance. </a:t>
            </a:r>
            <a:endParaRPr sz="2400">
              <a:solidFill>
                <a:schemeClr val="dk1"/>
              </a:solidFill>
              <a:latin typeface="Arial"/>
              <a:ea typeface="Arial"/>
              <a:cs typeface="Arial"/>
              <a:sym typeface="Arial"/>
            </a:endParaRPr>
          </a:p>
        </p:txBody>
      </p:sp>
      <p:sp>
        <p:nvSpPr>
          <p:cNvPr id="1404" name="Google Shape;1404;p83"/>
          <p:cNvSpPr txBox="1"/>
          <p:nvPr/>
        </p:nvSpPr>
        <p:spPr>
          <a:xfrm>
            <a:off x="6792294" y="3115298"/>
            <a:ext cx="3841068" cy="2215991"/>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MAE</a:t>
            </a:r>
            <a:r>
              <a:rPr lang="en-US" sz="2000">
                <a:solidFill>
                  <a:schemeClr val="dk1"/>
                </a:solidFill>
                <a:latin typeface="Arial"/>
                <a:ea typeface="Arial"/>
                <a:cs typeface="Arial"/>
                <a:sym typeface="Arial"/>
              </a:rPr>
              <a:t>: Mean absolute Error</a:t>
            </a:r>
            <a:endParaRPr sz="2000">
              <a:solidFill>
                <a:srgbClr val="00B050"/>
              </a:solidFill>
              <a:latin typeface="Arial"/>
              <a:ea typeface="Arial"/>
              <a:cs typeface="Arial"/>
              <a:sym typeface="Arial"/>
            </a:endParaRPr>
          </a:p>
          <a:p>
            <a:pPr marL="0" marR="0" lvl="0" indent="0" algn="just" rtl="0">
              <a:spcBef>
                <a:spcPts val="0"/>
              </a:spcBef>
              <a:spcAft>
                <a:spcPts val="0"/>
              </a:spcAft>
              <a:buNone/>
            </a:pPr>
            <a:endParaRPr sz="2000">
              <a:solidFill>
                <a:srgbClr val="00B050"/>
              </a:solidFill>
              <a:latin typeface="Arial"/>
              <a:ea typeface="Arial"/>
              <a:cs typeface="Arial"/>
              <a:sym typeface="Arial"/>
            </a:endParaRPr>
          </a:p>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MSE</a:t>
            </a:r>
            <a:r>
              <a:rPr lang="en-US" sz="2000">
                <a:solidFill>
                  <a:srgbClr val="00B050"/>
                </a:solidFill>
                <a:latin typeface="Arial"/>
                <a:ea typeface="Arial"/>
                <a:cs typeface="Arial"/>
                <a:sym typeface="Arial"/>
              </a:rPr>
              <a:t>: </a:t>
            </a:r>
            <a:r>
              <a:rPr lang="en-US" sz="2000">
                <a:solidFill>
                  <a:schemeClr val="dk1"/>
                </a:solidFill>
                <a:latin typeface="Arial"/>
                <a:ea typeface="Arial"/>
                <a:cs typeface="Arial"/>
                <a:sym typeface="Arial"/>
              </a:rPr>
              <a:t>Mean Squared Error</a:t>
            </a:r>
            <a:endParaRPr sz="2000">
              <a:solidFill>
                <a:schemeClr val="dk1"/>
              </a:solidFill>
              <a:latin typeface="Arial"/>
              <a:ea typeface="Arial"/>
              <a:cs typeface="Arial"/>
              <a:sym typeface="Arial"/>
            </a:endParaRPr>
          </a:p>
          <a:p>
            <a:pPr marL="285750" marR="0" lvl="0" indent="-158750" algn="just" rtl="0">
              <a:spcBef>
                <a:spcPts val="0"/>
              </a:spcBef>
              <a:spcAft>
                <a:spcPts val="0"/>
              </a:spcAft>
              <a:buClr>
                <a:schemeClr val="dk1"/>
              </a:buClr>
              <a:buSzPts val="2000"/>
              <a:buFont typeface="Arial"/>
              <a:buNone/>
            </a:pPr>
            <a:endParaRPr sz="2000">
              <a:solidFill>
                <a:srgbClr val="00B050"/>
              </a:solidFill>
              <a:latin typeface="Arial"/>
              <a:ea typeface="Arial"/>
              <a:cs typeface="Arial"/>
              <a:sym typeface="Arial"/>
            </a:endParaRPr>
          </a:p>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RMSE</a:t>
            </a:r>
            <a:r>
              <a:rPr lang="en-US" sz="2000">
                <a:solidFill>
                  <a:srgbClr val="00B050"/>
                </a:solidFill>
                <a:latin typeface="Arial"/>
                <a:ea typeface="Arial"/>
                <a:cs typeface="Arial"/>
                <a:sym typeface="Arial"/>
              </a:rPr>
              <a:t>: </a:t>
            </a:r>
            <a:r>
              <a:rPr lang="en-US" sz="2000">
                <a:solidFill>
                  <a:schemeClr val="dk1"/>
                </a:solidFill>
                <a:latin typeface="Arial"/>
                <a:ea typeface="Arial"/>
                <a:cs typeface="Arial"/>
                <a:sym typeface="Arial"/>
              </a:rPr>
              <a:t>Root Mean Squared Error</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p:txBody>
      </p:sp>
      <p:pic>
        <p:nvPicPr>
          <p:cNvPr id="1405" name="Google Shape;1405;p83"/>
          <p:cNvPicPr preferRelativeResize="0"/>
          <p:nvPr/>
        </p:nvPicPr>
        <p:blipFill rotWithShape="1">
          <a:blip r:embed="rId3">
            <a:alphaModFix/>
          </a:blip>
          <a:srcRect/>
          <a:stretch/>
        </p:blipFill>
        <p:spPr>
          <a:xfrm>
            <a:off x="1012438" y="2514369"/>
            <a:ext cx="4336472" cy="3337462"/>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1403130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8" name="Google Shape;1418;p84"/>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Mean Absolute Error(MAE)</a:t>
            </a:r>
            <a:endParaRPr sz="2800">
              <a:solidFill>
                <a:schemeClr val="dk1"/>
              </a:solidFill>
              <a:latin typeface="Montserrat"/>
              <a:ea typeface="Montserrat"/>
              <a:cs typeface="Montserrat"/>
              <a:sym typeface="Montserrat"/>
            </a:endParaRPr>
          </a:p>
        </p:txBody>
      </p:sp>
      <p:pic>
        <p:nvPicPr>
          <p:cNvPr id="1419" name="Google Shape;1419;p84" descr="Image result for Mean absolute error"/>
          <p:cNvPicPr preferRelativeResize="0"/>
          <p:nvPr/>
        </p:nvPicPr>
        <p:blipFill rotWithShape="1">
          <a:blip r:embed="rId3">
            <a:alphaModFix/>
          </a:blip>
          <a:srcRect/>
          <a:stretch/>
        </p:blipFill>
        <p:spPr>
          <a:xfrm>
            <a:off x="3898984" y="2739695"/>
            <a:ext cx="4273348" cy="1148735"/>
          </a:xfrm>
          <a:prstGeom prst="rect">
            <a:avLst/>
          </a:prstGeom>
          <a:noFill/>
          <a:ln>
            <a:noFill/>
          </a:ln>
          <a:effectLst>
            <a:outerShdw blurRad="292100" dist="139700" dir="2700000" algn="tl" rotWithShape="0">
              <a:srgbClr val="333333">
                <a:alpha val="64705"/>
              </a:srgbClr>
            </a:outerShdw>
          </a:effectLst>
        </p:spPr>
      </p:pic>
      <p:sp>
        <p:nvSpPr>
          <p:cNvPr id="1420" name="Google Shape;1420;p84"/>
          <p:cNvSpPr txBox="1"/>
          <p:nvPr/>
        </p:nvSpPr>
        <p:spPr>
          <a:xfrm>
            <a:off x="636319" y="1879722"/>
            <a:ext cx="1126828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MAE is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absolute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
        <p:nvSpPr>
          <p:cNvPr id="1421" name="Google Shape;1421;p84"/>
          <p:cNvSpPr/>
          <p:nvPr/>
        </p:nvSpPr>
        <p:spPr>
          <a:xfrm>
            <a:off x="1533897" y="4780273"/>
            <a:ext cx="995429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sz="2400" b="1">
              <a:solidFill>
                <a:schemeClr val="dk1"/>
              </a:solidFill>
              <a:latin typeface="Arial"/>
              <a:ea typeface="Arial"/>
              <a:cs typeface="Arial"/>
              <a:sym typeface="Arial"/>
            </a:endParaRPr>
          </a:p>
          <a:p>
            <a:pPr marL="342900" marR="0" lvl="0" indent="-342900" algn="l" rtl="0">
              <a:spcBef>
                <a:spcPts val="0"/>
              </a:spcBef>
              <a:spcAft>
                <a:spcPts val="0"/>
              </a:spcAft>
              <a:buClr>
                <a:srgbClr val="0070C0"/>
              </a:buClr>
              <a:buSzPts val="2400"/>
              <a:buFont typeface="Arial"/>
              <a:buChar char="•"/>
            </a:pPr>
            <a:r>
              <a:rPr lang="en-US" sz="2400">
                <a:solidFill>
                  <a:srgbClr val="0070C0"/>
                </a:solidFill>
                <a:latin typeface="Arial"/>
                <a:ea typeface="Arial"/>
                <a:cs typeface="Arial"/>
                <a:sym typeface="Arial"/>
              </a:rPr>
              <a:t>Neutral to outliers </a:t>
            </a:r>
            <a:endParaRPr/>
          </a:p>
          <a:p>
            <a:pPr marL="342900" marR="0" lvl="0" indent="-342900" algn="l" rtl="0">
              <a:spcBef>
                <a:spcPts val="0"/>
              </a:spcBef>
              <a:spcAft>
                <a:spcPts val="0"/>
              </a:spcAft>
              <a:buClr>
                <a:srgbClr val="0070C0"/>
              </a:buClr>
              <a:buSzPts val="2400"/>
              <a:buFont typeface="Arial"/>
              <a:buChar char="•"/>
            </a:pPr>
            <a:r>
              <a:rPr lang="en-US" sz="2400">
                <a:solidFill>
                  <a:srgbClr val="0070C0"/>
                </a:solidFill>
                <a:latin typeface="Arial"/>
                <a:ea typeface="Arial"/>
                <a:cs typeface="Arial"/>
                <a:sym typeface="Arial"/>
              </a:rPr>
              <a:t>Error is in same units as that of the data points.</a:t>
            </a:r>
            <a:endParaRPr sz="2400">
              <a:solidFill>
                <a:srgbClr val="0070C0"/>
              </a:solidFill>
              <a:latin typeface="Arial"/>
              <a:ea typeface="Arial"/>
              <a:cs typeface="Arial"/>
              <a:sym typeface="Arial"/>
            </a:endParaRPr>
          </a:p>
        </p:txBody>
      </p:sp>
    </p:spTree>
    <p:extLst>
      <p:ext uri="{BB962C8B-B14F-4D97-AF65-F5344CB8AC3E}">
        <p14:creationId xmlns:p14="http://schemas.microsoft.com/office/powerpoint/2010/main" val="4109030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34" name="Google Shape;1434;p85"/>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Mean Squared Error(MSE)</a:t>
            </a:r>
            <a:endParaRPr sz="2800">
              <a:solidFill>
                <a:schemeClr val="dk1"/>
              </a:solidFill>
              <a:latin typeface="Montserrat"/>
              <a:ea typeface="Montserrat"/>
              <a:cs typeface="Montserrat"/>
              <a:sym typeface="Montserrat"/>
            </a:endParaRPr>
          </a:p>
        </p:txBody>
      </p:sp>
      <p:sp>
        <p:nvSpPr>
          <p:cNvPr id="1435" name="Google Shape;1435;p85"/>
          <p:cNvSpPr txBox="1"/>
          <p:nvPr/>
        </p:nvSpPr>
        <p:spPr>
          <a:xfrm>
            <a:off x="1492457" y="4769712"/>
            <a:ext cx="10412151"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Accounts impact of outliers.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Error is NOT in same unit as that of the data points .</a:t>
            </a:r>
            <a:endParaRPr sz="2400">
              <a:solidFill>
                <a:srgbClr val="0070C0"/>
              </a:solidFill>
              <a:latin typeface="Arial"/>
              <a:ea typeface="Arial"/>
              <a:cs typeface="Arial"/>
              <a:sym typeface="Arial"/>
            </a:endParaRPr>
          </a:p>
          <a:p>
            <a:pPr marL="0" marR="0" lvl="0" indent="0" algn="l" rtl="0">
              <a:spcBef>
                <a:spcPts val="0"/>
              </a:spcBef>
              <a:spcAft>
                <a:spcPts val="0"/>
              </a:spcAft>
              <a:buNone/>
            </a:pPr>
            <a:endParaRPr sz="2400" b="1">
              <a:solidFill>
                <a:schemeClr val="dk1"/>
              </a:solidFill>
              <a:latin typeface="Arial"/>
              <a:ea typeface="Arial"/>
              <a:cs typeface="Arial"/>
              <a:sym typeface="Arial"/>
            </a:endParaRPr>
          </a:p>
          <a:p>
            <a:pPr marL="0" marR="0" lvl="0" indent="0" algn="l" rtl="0">
              <a:spcBef>
                <a:spcPts val="0"/>
              </a:spcBef>
              <a:spcAft>
                <a:spcPts val="0"/>
              </a:spcAft>
              <a:buNone/>
            </a:pPr>
            <a:endParaRPr sz="2400">
              <a:solidFill>
                <a:srgbClr val="0070C0"/>
              </a:solidFill>
              <a:latin typeface="Arial"/>
              <a:ea typeface="Arial"/>
              <a:cs typeface="Arial"/>
              <a:sym typeface="Arial"/>
            </a:endParaRPr>
          </a:p>
          <a:p>
            <a:pPr marL="0" marR="0" lvl="0" indent="0" algn="l" rtl="0">
              <a:spcBef>
                <a:spcPts val="0"/>
              </a:spcBef>
              <a:spcAft>
                <a:spcPts val="0"/>
              </a:spcAft>
              <a:buNone/>
            </a:pPr>
            <a:endParaRPr sz="2400">
              <a:solidFill>
                <a:srgbClr val="0070C0"/>
              </a:solidFill>
              <a:latin typeface="Arial"/>
              <a:ea typeface="Arial"/>
              <a:cs typeface="Arial"/>
              <a:sym typeface="Arial"/>
            </a:endParaRPr>
          </a:p>
        </p:txBody>
      </p:sp>
      <p:pic>
        <p:nvPicPr>
          <p:cNvPr id="1436" name="Google Shape;1436;p85" descr="Image result for mse equation"/>
          <p:cNvPicPr preferRelativeResize="0"/>
          <p:nvPr/>
        </p:nvPicPr>
        <p:blipFill rotWithShape="1">
          <a:blip r:embed="rId3">
            <a:alphaModFix/>
          </a:blip>
          <a:srcRect/>
          <a:stretch/>
        </p:blipFill>
        <p:spPr>
          <a:xfrm>
            <a:off x="3965569" y="2808398"/>
            <a:ext cx="4541519" cy="1246419"/>
          </a:xfrm>
          <a:prstGeom prst="rect">
            <a:avLst/>
          </a:prstGeom>
          <a:noFill/>
          <a:ln>
            <a:noFill/>
          </a:ln>
        </p:spPr>
      </p:pic>
      <p:sp>
        <p:nvSpPr>
          <p:cNvPr id="1437" name="Google Shape;1437;p85"/>
          <p:cNvSpPr txBox="1"/>
          <p:nvPr/>
        </p:nvSpPr>
        <p:spPr>
          <a:xfrm>
            <a:off x="636319" y="1879722"/>
            <a:ext cx="1126828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MSE is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squared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Tree>
    <p:extLst>
      <p:ext uri="{BB962C8B-B14F-4D97-AF65-F5344CB8AC3E}">
        <p14:creationId xmlns:p14="http://schemas.microsoft.com/office/powerpoint/2010/main" val="37735821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50" name="Google Shape;1450;p86"/>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Root Mean Squared Error(RMSE)</a:t>
            </a:r>
            <a:endParaRPr sz="2800">
              <a:solidFill>
                <a:schemeClr val="dk1"/>
              </a:solidFill>
              <a:latin typeface="Montserrat"/>
              <a:ea typeface="Montserrat"/>
              <a:cs typeface="Montserrat"/>
              <a:sym typeface="Montserrat"/>
            </a:endParaRPr>
          </a:p>
        </p:txBody>
      </p:sp>
      <p:pic>
        <p:nvPicPr>
          <p:cNvPr id="1451" name="Google Shape;1451;p86" descr="Related image"/>
          <p:cNvPicPr preferRelativeResize="0"/>
          <p:nvPr/>
        </p:nvPicPr>
        <p:blipFill rotWithShape="1">
          <a:blip r:embed="rId3">
            <a:alphaModFix/>
          </a:blip>
          <a:srcRect/>
          <a:stretch/>
        </p:blipFill>
        <p:spPr>
          <a:xfrm>
            <a:off x="4208809" y="2878772"/>
            <a:ext cx="4055039" cy="1208117"/>
          </a:xfrm>
          <a:prstGeom prst="rect">
            <a:avLst/>
          </a:prstGeom>
          <a:noFill/>
          <a:ln>
            <a:noFill/>
          </a:ln>
          <a:effectLst>
            <a:outerShdw blurRad="292100" dist="139700" dir="2700000" algn="tl" rotWithShape="0">
              <a:srgbClr val="333333">
                <a:alpha val="64705"/>
              </a:srgbClr>
            </a:outerShdw>
          </a:effectLst>
        </p:spPr>
      </p:pic>
      <p:sp>
        <p:nvSpPr>
          <p:cNvPr id="1452" name="Google Shape;1452;p86"/>
          <p:cNvSpPr/>
          <p:nvPr/>
        </p:nvSpPr>
        <p:spPr>
          <a:xfrm>
            <a:off x="683329" y="4827732"/>
            <a:ext cx="922544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sz="2400" b="1">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rgbClr val="0070C0"/>
                </a:solidFill>
                <a:latin typeface="Arial"/>
                <a:ea typeface="Arial"/>
                <a:cs typeface="Arial"/>
                <a:sym typeface="Arial"/>
              </a:rPr>
              <a:t>Accounts impact of outliers.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Error is in same unit as that of the data points.</a:t>
            </a:r>
            <a:endParaRPr sz="2400">
              <a:solidFill>
                <a:srgbClr val="0070C0"/>
              </a:solidFill>
              <a:latin typeface="Arial"/>
              <a:ea typeface="Arial"/>
              <a:cs typeface="Arial"/>
              <a:sym typeface="Arial"/>
            </a:endParaRPr>
          </a:p>
        </p:txBody>
      </p:sp>
      <p:sp>
        <p:nvSpPr>
          <p:cNvPr id="1453" name="Google Shape;1453;p86"/>
          <p:cNvSpPr txBox="1"/>
          <p:nvPr/>
        </p:nvSpPr>
        <p:spPr>
          <a:xfrm>
            <a:off x="683329" y="1829654"/>
            <a:ext cx="1126828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RMSE is  the square root of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squared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Tree>
    <p:extLst>
      <p:ext uri="{BB962C8B-B14F-4D97-AF65-F5344CB8AC3E}">
        <p14:creationId xmlns:p14="http://schemas.microsoft.com/office/powerpoint/2010/main" val="1064018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grpSp>
        <p:nvGrpSpPr>
          <p:cNvPr id="1522" name="Google Shape;1522;p91"/>
          <p:cNvGrpSpPr/>
          <p:nvPr/>
        </p:nvGrpSpPr>
        <p:grpSpPr>
          <a:xfrm>
            <a:off x="0" y="5607439"/>
            <a:ext cx="64770" cy="1257300"/>
            <a:chOff x="1181105" y="4608196"/>
            <a:chExt cx="64770" cy="1257300"/>
          </a:xfrm>
        </p:grpSpPr>
        <p:sp>
          <p:nvSpPr>
            <p:cNvPr id="1523" name="Google Shape;1523;p9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4" name="Google Shape;1524;p9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5" name="Google Shape;1525;p9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6" name="Google Shape;1526;p9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27" name="Google Shape;1527;p91"/>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28" name="Google Shape;1528;p9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9" name="Google Shape;1529;p9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What is Classification accuracy?</a:t>
            </a:r>
            <a:endParaRPr sz="3600">
              <a:solidFill>
                <a:schemeClr val="dk2"/>
              </a:solidFill>
              <a:latin typeface="Montserrat"/>
              <a:ea typeface="Montserrat"/>
              <a:cs typeface="Montserrat"/>
              <a:sym typeface="Montserrat"/>
            </a:endParaRPr>
          </a:p>
        </p:txBody>
      </p:sp>
      <p:sp>
        <p:nvSpPr>
          <p:cNvPr id="1530" name="Google Shape;1530;p91"/>
          <p:cNvSpPr/>
          <p:nvPr/>
        </p:nvSpPr>
        <p:spPr>
          <a:xfrm>
            <a:off x="557644" y="1752817"/>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555555"/>
                </a:solidFill>
                <a:latin typeface="Arial"/>
                <a:ea typeface="Arial"/>
                <a:cs typeface="Arial"/>
                <a:sym typeface="Arial"/>
              </a:rPr>
              <a:t>Classification accuracy </a:t>
            </a:r>
            <a:r>
              <a:rPr lang="en-US" sz="2000">
                <a:solidFill>
                  <a:srgbClr val="555555"/>
                </a:solidFill>
                <a:latin typeface="Arial"/>
                <a:ea typeface="Arial"/>
                <a:cs typeface="Arial"/>
                <a:sym typeface="Arial"/>
              </a:rPr>
              <a:t>is number of correct predictions made divided by total number of predictions.</a:t>
            </a:r>
            <a:endParaRPr sz="2000">
              <a:solidFill>
                <a:schemeClr val="dk1"/>
              </a:solidFill>
              <a:latin typeface="Arial"/>
              <a:ea typeface="Arial"/>
              <a:cs typeface="Arial"/>
              <a:sym typeface="Arial"/>
            </a:endParaRPr>
          </a:p>
        </p:txBody>
      </p:sp>
      <p:pic>
        <p:nvPicPr>
          <p:cNvPr id="1531" name="Google Shape;1531;p91" descr="Image result for accuracy"/>
          <p:cNvPicPr preferRelativeResize="0"/>
          <p:nvPr/>
        </p:nvPicPr>
        <p:blipFill rotWithShape="1">
          <a:blip r:embed="rId3">
            <a:alphaModFix/>
          </a:blip>
          <a:srcRect/>
          <a:stretch/>
        </p:blipFill>
        <p:spPr>
          <a:xfrm>
            <a:off x="7477125" y="2646115"/>
            <a:ext cx="4572000" cy="3429001"/>
          </a:xfrm>
          <a:prstGeom prst="rect">
            <a:avLst/>
          </a:prstGeom>
          <a:noFill/>
          <a:ln>
            <a:noFill/>
          </a:ln>
        </p:spPr>
      </p:pic>
      <p:sp>
        <p:nvSpPr>
          <p:cNvPr id="1532" name="Google Shape;1532;p91"/>
          <p:cNvSpPr txBox="1"/>
          <p:nvPr/>
        </p:nvSpPr>
        <p:spPr>
          <a:xfrm>
            <a:off x="959197" y="3811197"/>
            <a:ext cx="5905014" cy="76687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extLst>
      <p:ext uri="{BB962C8B-B14F-4D97-AF65-F5344CB8AC3E}">
        <p14:creationId xmlns:p14="http://schemas.microsoft.com/office/powerpoint/2010/main" val="341319314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{5279F5AF-2B90-394E-8ACA-9DBD72DD1340}tf10001076</Template>
  <TotalTime>140</TotalTime>
  <Words>5930</Words>
  <Application>Microsoft Macintosh PowerPoint</Application>
  <PresentationFormat>Widescreen</PresentationFormat>
  <Paragraphs>1600</Paragraphs>
  <Slides>136</Slides>
  <Notes>135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136</vt:i4>
      </vt:variant>
    </vt:vector>
  </HeadingPairs>
  <TitlesOfParts>
    <vt:vector size="149" baseType="lpstr">
      <vt:lpstr>Content</vt:lpstr>
      <vt:lpstr>Source Sans Pro</vt:lpstr>
      <vt:lpstr>Arial</vt:lpstr>
      <vt:lpstr>Arial</vt:lpstr>
      <vt:lpstr>Source Sans Pro Black</vt:lpstr>
      <vt:lpstr>Roboto</vt:lpstr>
      <vt:lpstr>Raleway</vt:lpstr>
      <vt:lpstr>Comic Sans MS</vt:lpstr>
      <vt:lpstr>Montserrat</vt:lpstr>
      <vt:lpstr>Calibri</vt:lpstr>
      <vt:lpstr>Noto Sans Symbols</vt:lpstr>
      <vt:lpstr>Source Sans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is a Data Scientist?</vt:lpstr>
      <vt:lpstr>Data Science: Hype or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Science or 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Traditional Programming vs Machine Learning  </vt:lpstr>
      <vt:lpstr>PowerPoint Presentation</vt:lpstr>
      <vt:lpstr>Term 1: Features </vt:lpstr>
      <vt:lpstr>Term 2: Samples </vt:lpstr>
      <vt:lpstr>Term 3: Feature vector </vt:lpstr>
      <vt:lpstr>Term 4: Feature Extraction </vt:lpstr>
      <vt:lpstr>Term 5: Training set </vt:lpstr>
      <vt:lpstr>Term 6: Test set </vt:lpstr>
      <vt:lpstr>Term 7: Scoring </vt:lpstr>
      <vt:lpstr>General Machine Learning process flow</vt:lpstr>
      <vt:lpstr>PowerPoint Presentation</vt:lpstr>
      <vt:lpstr>   Supervised Learning: Learn from Examples  </vt:lpstr>
      <vt:lpstr>   Unsupervised Learning: Uncover hidden patterns  </vt:lpstr>
      <vt:lpstr>   Supervised vs Unsupervised Learning  </vt:lpstr>
      <vt:lpstr>   Reinforcement Learning: Learn by interaction with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Classification accuracy?</vt:lpstr>
      <vt:lpstr>Let’s have a look at Sam’s email account</vt:lpstr>
      <vt:lpstr>Let’s build a spam classifier model</vt:lpstr>
      <vt:lpstr>PowerPoint Presentation</vt:lpstr>
      <vt:lpstr>What if we build a model to classify all emails as ham?</vt:lpstr>
      <vt:lpstr>No significant difference in accuracy between models</vt:lpstr>
      <vt:lpstr>No significant difference in accuracy between models</vt:lpstr>
      <vt:lpstr>PowerPoint Presentation</vt:lpstr>
      <vt:lpstr>Let’s consider a medical model</vt:lpstr>
      <vt:lpstr>Confusion matrix</vt:lpstr>
      <vt:lpstr>Performance measures derived from confusion matrix</vt:lpstr>
      <vt:lpstr>Performance measures obtained from confusion matrix</vt:lpstr>
      <vt:lpstr>Confusion matrix for a medical model</vt:lpstr>
      <vt:lpstr>Let’s revisit spam classifier model</vt:lpstr>
      <vt:lpstr>Confusion matrix for a spam classifier model</vt:lpstr>
      <vt:lpstr>Confusion matrix for a spam classifier model</vt:lpstr>
      <vt:lpstr>Significance of performance measures on two models </vt:lpstr>
      <vt:lpstr>Few other performance measures derived from confusion matrix</vt:lpstr>
      <vt:lpstr>Recall</vt:lpstr>
      <vt:lpstr>Specificity</vt:lpstr>
      <vt:lpstr>Let’s talk about Precision</vt:lpstr>
      <vt:lpstr>Analogy to Precision and Recall through apples</vt:lpstr>
      <vt:lpstr>Precision of finding apples</vt:lpstr>
      <vt:lpstr>Recall of finding apples</vt:lpstr>
      <vt:lpstr>PowerPoint Presentation</vt:lpstr>
      <vt:lpstr>Recall and Precision for Google search engine</vt:lpstr>
      <vt:lpstr>Black Box Models</vt:lpstr>
      <vt:lpstr>Informed Decision Making</vt:lpstr>
      <vt:lpstr>Fixing bugs in model</vt:lpstr>
      <vt:lpstr>Machine Learning models without explanations</vt:lpstr>
      <vt:lpstr>Accuracy vs Explainability Trade-offs</vt:lpstr>
      <vt:lpstr>Machine Learning models with explanations</vt:lpstr>
      <vt:lpstr>SHAP Package</vt:lpstr>
      <vt:lpstr>Shapley Values</vt:lpstr>
      <vt:lpstr>How do SHAP works?</vt:lpstr>
      <vt:lpstr>Prediction Explainer</vt:lpstr>
      <vt:lpstr>Dependence Plot</vt:lpstr>
      <vt:lpstr>Summary 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Lavi Nigam</cp:lastModifiedBy>
  <cp:revision>11</cp:revision>
  <cp:lastPrinted>2021-03-15T02:56:43Z</cp:lastPrinted>
  <dcterms:modified xsi:type="dcterms:W3CDTF">2021-03-15T03:11:22Z</dcterms:modified>
</cp:coreProperties>
</file>